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73" r:id="rId1"/>
  </p:sldMasterIdLst>
  <p:notesMasterIdLst>
    <p:notesMasterId r:id="rId22"/>
  </p:notesMasterIdLst>
  <p:sldIdLst>
    <p:sldId id="256" r:id="rId2"/>
    <p:sldId id="257" r:id="rId3"/>
    <p:sldId id="259" r:id="rId4"/>
    <p:sldId id="258" r:id="rId5"/>
    <p:sldId id="260" r:id="rId6"/>
    <p:sldId id="261" r:id="rId7"/>
    <p:sldId id="262" r:id="rId8"/>
    <p:sldId id="263" r:id="rId9"/>
    <p:sldId id="269" r:id="rId10"/>
    <p:sldId id="264" r:id="rId11"/>
    <p:sldId id="265" r:id="rId12"/>
    <p:sldId id="266" r:id="rId13"/>
    <p:sldId id="267" r:id="rId14"/>
    <p:sldId id="268"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444" y="9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S GKOGKOS" userId="6b065d2a-05b5-4a2f-97b4-f93dd5418144" providerId="ADAL" clId="{EA7D76CE-2FA6-4DB8-8318-97B8B2E3E99E}"/>
    <pc:docChg chg="undo custSel addSld delSld modSld">
      <pc:chgData name="CHRISTOS GKOGKOS" userId="6b065d2a-05b5-4a2f-97b4-f93dd5418144" providerId="ADAL" clId="{EA7D76CE-2FA6-4DB8-8318-97B8B2E3E99E}" dt="2021-04-25T06:38:54.938" v="312" actId="27636"/>
      <pc:docMkLst>
        <pc:docMk/>
      </pc:docMkLst>
      <pc:sldChg chg="modSp mod">
        <pc:chgData name="CHRISTOS GKOGKOS" userId="6b065d2a-05b5-4a2f-97b4-f93dd5418144" providerId="ADAL" clId="{EA7D76CE-2FA6-4DB8-8318-97B8B2E3E99E}" dt="2021-04-25T06:18:06.341" v="310" actId="20577"/>
        <pc:sldMkLst>
          <pc:docMk/>
          <pc:sldMk cId="2754230897" sldId="256"/>
        </pc:sldMkLst>
        <pc:spChg chg="mod">
          <ac:chgData name="CHRISTOS GKOGKOS" userId="6b065d2a-05b5-4a2f-97b4-f93dd5418144" providerId="ADAL" clId="{EA7D76CE-2FA6-4DB8-8318-97B8B2E3E99E}" dt="2021-04-25T06:18:06.341" v="310" actId="20577"/>
          <ac:spMkLst>
            <pc:docMk/>
            <pc:sldMk cId="2754230897" sldId="256"/>
            <ac:spMk id="2" creationId="{00000000-0000-0000-0000-000000000000}"/>
          </ac:spMkLst>
        </pc:spChg>
        <pc:spChg chg="mod">
          <ac:chgData name="CHRISTOS GKOGKOS" userId="6b065d2a-05b5-4a2f-97b4-f93dd5418144" providerId="ADAL" clId="{EA7D76CE-2FA6-4DB8-8318-97B8B2E3E99E}" dt="2021-04-24T22:00:26.579" v="296" actId="20577"/>
          <ac:spMkLst>
            <pc:docMk/>
            <pc:sldMk cId="2754230897" sldId="256"/>
            <ac:spMk id="3" creationId="{00000000-0000-0000-0000-000000000000}"/>
          </ac:spMkLst>
        </pc:spChg>
        <pc:picChg chg="mod modCrop">
          <ac:chgData name="CHRISTOS GKOGKOS" userId="6b065d2a-05b5-4a2f-97b4-f93dd5418144" providerId="ADAL" clId="{EA7D76CE-2FA6-4DB8-8318-97B8B2E3E99E}" dt="2021-04-25T06:17:14.970" v="305" actId="732"/>
          <ac:picMkLst>
            <pc:docMk/>
            <pc:sldMk cId="2754230897" sldId="256"/>
            <ac:picMk id="10" creationId="{00000000-0000-0000-0000-000000000000}"/>
          </ac:picMkLst>
        </pc:picChg>
      </pc:sldChg>
      <pc:sldChg chg="modSp mod">
        <pc:chgData name="CHRISTOS GKOGKOS" userId="6b065d2a-05b5-4a2f-97b4-f93dd5418144" providerId="ADAL" clId="{EA7D76CE-2FA6-4DB8-8318-97B8B2E3E99E}" dt="2021-04-24T20:41:49.885" v="200" actId="6549"/>
        <pc:sldMkLst>
          <pc:docMk/>
          <pc:sldMk cId="3143245426" sldId="257"/>
        </pc:sldMkLst>
        <pc:spChg chg="mod">
          <ac:chgData name="CHRISTOS GKOGKOS" userId="6b065d2a-05b5-4a2f-97b4-f93dd5418144" providerId="ADAL" clId="{EA7D76CE-2FA6-4DB8-8318-97B8B2E3E99E}" dt="2021-04-24T20:41:49.885" v="200" actId="6549"/>
          <ac:spMkLst>
            <pc:docMk/>
            <pc:sldMk cId="3143245426" sldId="257"/>
            <ac:spMk id="3" creationId="{00000000-0000-0000-0000-000000000000}"/>
          </ac:spMkLst>
        </pc:spChg>
        <pc:picChg chg="mod">
          <ac:chgData name="CHRISTOS GKOGKOS" userId="6b065d2a-05b5-4a2f-97b4-f93dd5418144" providerId="ADAL" clId="{EA7D76CE-2FA6-4DB8-8318-97B8B2E3E99E}" dt="2021-04-24T20:34:40.326" v="100" actId="1076"/>
          <ac:picMkLst>
            <pc:docMk/>
            <pc:sldMk cId="3143245426" sldId="257"/>
            <ac:picMk id="4" creationId="{00000000-0000-0000-0000-000000000000}"/>
          </ac:picMkLst>
        </pc:picChg>
      </pc:sldChg>
      <pc:sldChg chg="modSp mod">
        <pc:chgData name="CHRISTOS GKOGKOS" userId="6b065d2a-05b5-4a2f-97b4-f93dd5418144" providerId="ADAL" clId="{EA7D76CE-2FA6-4DB8-8318-97B8B2E3E99E}" dt="2021-04-25T06:38:54.938" v="312" actId="27636"/>
        <pc:sldMkLst>
          <pc:docMk/>
          <pc:sldMk cId="1972582840" sldId="258"/>
        </pc:sldMkLst>
        <pc:spChg chg="mod">
          <ac:chgData name="CHRISTOS GKOGKOS" userId="6b065d2a-05b5-4a2f-97b4-f93dd5418144" providerId="ADAL" clId="{EA7D76CE-2FA6-4DB8-8318-97B8B2E3E99E}" dt="2021-04-25T06:38:54.938" v="312" actId="27636"/>
          <ac:spMkLst>
            <pc:docMk/>
            <pc:sldMk cId="1972582840" sldId="258"/>
            <ac:spMk id="3" creationId="{00000000-0000-0000-0000-000000000000}"/>
          </ac:spMkLst>
        </pc:spChg>
      </pc:sldChg>
      <pc:sldChg chg="addSp delSp modSp mod modNotesTx">
        <pc:chgData name="CHRISTOS GKOGKOS" userId="6b065d2a-05b5-4a2f-97b4-f93dd5418144" providerId="ADAL" clId="{EA7D76CE-2FA6-4DB8-8318-97B8B2E3E99E}" dt="2021-04-24T20:48:59.853" v="219"/>
        <pc:sldMkLst>
          <pc:docMk/>
          <pc:sldMk cId="1082865671" sldId="259"/>
        </pc:sldMkLst>
        <pc:spChg chg="mod">
          <ac:chgData name="CHRISTOS GKOGKOS" userId="6b065d2a-05b5-4a2f-97b4-f93dd5418144" providerId="ADAL" clId="{EA7D76CE-2FA6-4DB8-8318-97B8B2E3E99E}" dt="2021-04-24T20:48:58.309" v="218" actId="21"/>
          <ac:spMkLst>
            <pc:docMk/>
            <pc:sldMk cId="1082865671" sldId="259"/>
            <ac:spMk id="3" creationId="{00000000-0000-0000-0000-000000000000}"/>
          </ac:spMkLst>
        </pc:spChg>
        <pc:picChg chg="add del mod">
          <ac:chgData name="CHRISTOS GKOGKOS" userId="6b065d2a-05b5-4a2f-97b4-f93dd5418144" providerId="ADAL" clId="{EA7D76CE-2FA6-4DB8-8318-97B8B2E3E99E}" dt="2021-04-24T20:42:15.598" v="201" actId="1076"/>
          <ac:picMkLst>
            <pc:docMk/>
            <pc:sldMk cId="1082865671" sldId="259"/>
            <ac:picMk id="4" creationId="{00000000-0000-0000-0000-000000000000}"/>
          </ac:picMkLst>
        </pc:picChg>
      </pc:sldChg>
      <pc:sldChg chg="modSp mod">
        <pc:chgData name="CHRISTOS GKOGKOS" userId="6b065d2a-05b5-4a2f-97b4-f93dd5418144" providerId="ADAL" clId="{EA7D76CE-2FA6-4DB8-8318-97B8B2E3E99E}" dt="2021-04-24T23:14:17.199" v="301" actId="27636"/>
        <pc:sldMkLst>
          <pc:docMk/>
          <pc:sldMk cId="2731408679" sldId="261"/>
        </pc:sldMkLst>
        <pc:spChg chg="mod">
          <ac:chgData name="CHRISTOS GKOGKOS" userId="6b065d2a-05b5-4a2f-97b4-f93dd5418144" providerId="ADAL" clId="{EA7D76CE-2FA6-4DB8-8318-97B8B2E3E99E}" dt="2021-04-24T23:14:17.199" v="301" actId="27636"/>
          <ac:spMkLst>
            <pc:docMk/>
            <pc:sldMk cId="2731408679" sldId="261"/>
            <ac:spMk id="3" creationId="{00000000-0000-0000-0000-000000000000}"/>
          </ac:spMkLst>
        </pc:spChg>
      </pc:sldChg>
      <pc:sldChg chg="modSp mod">
        <pc:chgData name="CHRISTOS GKOGKOS" userId="6b065d2a-05b5-4a2f-97b4-f93dd5418144" providerId="ADAL" clId="{EA7D76CE-2FA6-4DB8-8318-97B8B2E3E99E}" dt="2021-04-24T20:53:43.048" v="259" actId="20577"/>
        <pc:sldMkLst>
          <pc:docMk/>
          <pc:sldMk cId="4089478611" sldId="262"/>
        </pc:sldMkLst>
        <pc:spChg chg="mod">
          <ac:chgData name="CHRISTOS GKOGKOS" userId="6b065d2a-05b5-4a2f-97b4-f93dd5418144" providerId="ADAL" clId="{EA7D76CE-2FA6-4DB8-8318-97B8B2E3E99E}" dt="2021-04-24T20:53:43.048" v="259" actId="20577"/>
          <ac:spMkLst>
            <pc:docMk/>
            <pc:sldMk cId="4089478611" sldId="262"/>
            <ac:spMk id="3" creationId="{00000000-0000-0000-0000-000000000000}"/>
          </ac:spMkLst>
        </pc:spChg>
      </pc:sldChg>
      <pc:sldChg chg="modSp mod">
        <pc:chgData name="CHRISTOS GKOGKOS" userId="6b065d2a-05b5-4a2f-97b4-f93dd5418144" providerId="ADAL" clId="{EA7D76CE-2FA6-4DB8-8318-97B8B2E3E99E}" dt="2021-04-24T23:15:27.146" v="303" actId="6549"/>
        <pc:sldMkLst>
          <pc:docMk/>
          <pc:sldMk cId="1312823233" sldId="263"/>
        </pc:sldMkLst>
        <pc:spChg chg="mod">
          <ac:chgData name="CHRISTOS GKOGKOS" userId="6b065d2a-05b5-4a2f-97b4-f93dd5418144" providerId="ADAL" clId="{EA7D76CE-2FA6-4DB8-8318-97B8B2E3E99E}" dt="2021-04-24T23:15:27.146" v="303" actId="6549"/>
          <ac:spMkLst>
            <pc:docMk/>
            <pc:sldMk cId="1312823233" sldId="263"/>
            <ac:spMk id="3" creationId="{00000000-0000-0000-0000-000000000000}"/>
          </ac:spMkLst>
        </pc:spChg>
      </pc:sldChg>
      <pc:sldChg chg="modSp mod">
        <pc:chgData name="CHRISTOS GKOGKOS" userId="6b065d2a-05b5-4a2f-97b4-f93dd5418144" providerId="ADAL" clId="{EA7D76CE-2FA6-4DB8-8318-97B8B2E3E99E}" dt="2021-04-24T21:05:50.311" v="285" actId="6549"/>
        <pc:sldMkLst>
          <pc:docMk/>
          <pc:sldMk cId="3431827671" sldId="265"/>
        </pc:sldMkLst>
        <pc:spChg chg="mod">
          <ac:chgData name="CHRISTOS GKOGKOS" userId="6b065d2a-05b5-4a2f-97b4-f93dd5418144" providerId="ADAL" clId="{EA7D76CE-2FA6-4DB8-8318-97B8B2E3E99E}" dt="2021-04-24T21:05:50.311" v="285" actId="6549"/>
          <ac:spMkLst>
            <pc:docMk/>
            <pc:sldMk cId="3431827671" sldId="265"/>
            <ac:spMk id="3" creationId="{00000000-0000-0000-0000-000000000000}"/>
          </ac:spMkLst>
        </pc:spChg>
      </pc:sldChg>
      <pc:sldChg chg="modSp mod">
        <pc:chgData name="CHRISTOS GKOGKOS" userId="6b065d2a-05b5-4a2f-97b4-f93dd5418144" providerId="ADAL" clId="{EA7D76CE-2FA6-4DB8-8318-97B8B2E3E99E}" dt="2021-04-24T21:07:53.565" v="286" actId="113"/>
        <pc:sldMkLst>
          <pc:docMk/>
          <pc:sldMk cId="1527690067" sldId="270"/>
        </pc:sldMkLst>
        <pc:spChg chg="mod">
          <ac:chgData name="CHRISTOS GKOGKOS" userId="6b065d2a-05b5-4a2f-97b4-f93dd5418144" providerId="ADAL" clId="{EA7D76CE-2FA6-4DB8-8318-97B8B2E3E99E}" dt="2021-04-24T21:07:53.565" v="286" actId="113"/>
          <ac:spMkLst>
            <pc:docMk/>
            <pc:sldMk cId="1527690067" sldId="270"/>
            <ac:spMk id="3" creationId="{00000000-0000-0000-0000-000000000000}"/>
          </ac:spMkLst>
        </pc:spChg>
      </pc:sldChg>
      <pc:sldChg chg="new del">
        <pc:chgData name="CHRISTOS GKOGKOS" userId="6b065d2a-05b5-4a2f-97b4-f93dd5418144" providerId="ADAL" clId="{EA7D76CE-2FA6-4DB8-8318-97B8B2E3E99E}" dt="2021-04-25T06:17:53.115" v="307" actId="680"/>
        <pc:sldMkLst>
          <pc:docMk/>
          <pc:sldMk cId="3053831042"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1B5ED-170A-46AB-BC3B-8B83DA3108A9}" type="datetimeFigureOut">
              <a:rPr lang="el-GR" smtClean="0"/>
              <a:t>25/4/2021</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9D4AC-EDC3-48A0-86DD-CBDF0DB2F50D}" type="slidenum">
              <a:rPr lang="el-GR" smtClean="0"/>
              <a:t>‹#›</a:t>
            </a:fld>
            <a:endParaRPr lang="el-GR"/>
          </a:p>
        </p:txBody>
      </p:sp>
    </p:spTree>
    <p:extLst>
      <p:ext uri="{BB962C8B-B14F-4D97-AF65-F5344CB8AC3E}">
        <p14:creationId xmlns:p14="http://schemas.microsoft.com/office/powerpoint/2010/main" val="1792017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Μπορεί να χρησιμοποιηθούν συμπληρωματικές πληροφορίες, όπως ώρα της ημέρας, ώρες λειτουργίας της συσκευής, ανίχνευση θερμοκρασίας, ανίχνευση φωτός</a:t>
            </a:r>
          </a:p>
          <a:p>
            <a:endParaRPr lang="el-GR" dirty="0"/>
          </a:p>
        </p:txBody>
      </p:sp>
      <p:sp>
        <p:nvSpPr>
          <p:cNvPr id="4" name="Θέση αριθμού διαφάνειας 3"/>
          <p:cNvSpPr>
            <a:spLocks noGrp="1"/>
          </p:cNvSpPr>
          <p:nvPr>
            <p:ph type="sldNum" sz="quarter" idx="5"/>
          </p:nvPr>
        </p:nvSpPr>
        <p:spPr/>
        <p:txBody>
          <a:bodyPr/>
          <a:lstStyle/>
          <a:p>
            <a:fld id="{D6F9D4AC-EDC3-48A0-86DD-CBDF0DB2F50D}" type="slidenum">
              <a:rPr lang="el-GR" smtClean="0"/>
              <a:t>3</a:t>
            </a:fld>
            <a:endParaRPr lang="el-GR"/>
          </a:p>
        </p:txBody>
      </p:sp>
    </p:spTree>
    <p:extLst>
      <p:ext uri="{BB962C8B-B14F-4D97-AF65-F5344CB8AC3E}">
        <p14:creationId xmlns:p14="http://schemas.microsoft.com/office/powerpoint/2010/main" val="6273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D6F9D4AC-EDC3-48A0-86DD-CBDF0DB2F50D}" type="slidenum">
              <a:rPr lang="el-GR" smtClean="0"/>
              <a:t>8</a:t>
            </a:fld>
            <a:endParaRPr lang="el-GR"/>
          </a:p>
        </p:txBody>
      </p:sp>
    </p:spTree>
    <p:extLst>
      <p:ext uri="{BB962C8B-B14F-4D97-AF65-F5344CB8AC3E}">
        <p14:creationId xmlns:p14="http://schemas.microsoft.com/office/powerpoint/2010/main" val="4148842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l-GR"/>
              <a:t>Στυλ κύριου τίτλου</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CEA9F400-8256-4180-887F-00840C399B07}" type="datetime1">
              <a:rPr lang="el-GR" smtClean="0"/>
              <a:t>25/4/2021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191512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l-GR"/>
              <a:t>Στυλ κύριου τίτλου</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5" name="Date Placeholder 4"/>
          <p:cNvSpPr>
            <a:spLocks noGrp="1"/>
          </p:cNvSpPr>
          <p:nvPr>
            <p:ph type="dt" sz="half" idx="10"/>
          </p:nvPr>
        </p:nvSpPr>
        <p:spPr/>
        <p:txBody>
          <a:bodyPr/>
          <a:lstStyle/>
          <a:p>
            <a:fld id="{559CEA0E-1FD8-4BAC-80EA-3CB691D8B889}" type="datetime1">
              <a:rPr lang="el-GR" smtClean="0"/>
              <a:t>25/4/2021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1508989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l-GR"/>
              <a:t>Στυλ κύριου τίτλου</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4" name="Date Placeholder 3"/>
          <p:cNvSpPr>
            <a:spLocks noGrp="1"/>
          </p:cNvSpPr>
          <p:nvPr>
            <p:ph type="dt" sz="half" idx="10"/>
          </p:nvPr>
        </p:nvSpPr>
        <p:spPr/>
        <p:txBody>
          <a:bodyPr/>
          <a:lstStyle/>
          <a:p>
            <a:fld id="{F2E92000-AF42-4693-93C1-73B09A27B8EC}" type="datetime1">
              <a:rPr lang="el-GR" smtClean="0"/>
              <a:t>25/4/2021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2757921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l-GR"/>
              <a:t>Στυλ κύριου τίτλου</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l-GR"/>
              <a:t>Επεξεργασία στυλ υποδείγματος κειμένου</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4" name="Date Placeholder 3"/>
          <p:cNvSpPr>
            <a:spLocks noGrp="1"/>
          </p:cNvSpPr>
          <p:nvPr>
            <p:ph type="dt" sz="half" idx="10"/>
          </p:nvPr>
        </p:nvSpPr>
        <p:spPr/>
        <p:txBody>
          <a:bodyPr/>
          <a:lstStyle/>
          <a:p>
            <a:fld id="{FD686E2F-F566-4EA0-99D8-FFC2F7915C78}" type="datetime1">
              <a:rPr lang="el-GR" smtClean="0"/>
              <a:t>25/4/2021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01732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l-GR"/>
              <a:t>Στυλ κύριου τίτλου</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Επεξεργασία στυλ υποδείγματος κειμένου</a:t>
            </a:r>
          </a:p>
        </p:txBody>
      </p:sp>
      <p:sp>
        <p:nvSpPr>
          <p:cNvPr id="4" name="Date Placeholder 3"/>
          <p:cNvSpPr>
            <a:spLocks noGrp="1"/>
          </p:cNvSpPr>
          <p:nvPr>
            <p:ph type="dt" sz="half" idx="10"/>
          </p:nvPr>
        </p:nvSpPr>
        <p:spPr/>
        <p:txBody>
          <a:bodyPr/>
          <a:lstStyle/>
          <a:p>
            <a:fld id="{F4C06EDB-4861-43FC-9A9F-3A37B2EF996E}" type="datetime1">
              <a:rPr lang="el-GR" smtClean="0"/>
              <a:t>25/4/2021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736122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l-GR"/>
              <a:t>Στυλ κύριου τίτλου</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EAF0D9-4881-4B7C-9DD7-C3669F4F8ACC}" type="datetime1">
              <a:rPr lang="el-GR" smtClean="0"/>
              <a:t>25/4/2021</a:t>
            </a:fld>
            <a:endParaRPr lang="el-GR"/>
          </a:p>
        </p:txBody>
      </p:sp>
      <p:sp>
        <p:nvSpPr>
          <p:cNvPr id="4"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3133083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l-GR"/>
              <a:t>Στυλ κύριου τίτλου</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C1F2847-447A-4CC9-B30C-81CC98C34BFE}" type="datetime1">
              <a:rPr lang="el-GR" smtClean="0"/>
              <a:t>25/4/2021</a:t>
            </a:fld>
            <a:endParaRPr lang="el-GR"/>
          </a:p>
        </p:txBody>
      </p:sp>
      <p:sp>
        <p:nvSpPr>
          <p:cNvPr id="4"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574889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Στυλ κύριου τίτλου</a:t>
            </a:r>
            <a:endParaRPr lang="en-US" dirty="0"/>
          </a:p>
        </p:txBody>
      </p:sp>
      <p:sp>
        <p:nvSpPr>
          <p:cNvPr id="3" name="Vertical Text Placeholder 2"/>
          <p:cNvSpPr>
            <a:spLocks noGrp="1"/>
          </p:cNvSpPr>
          <p:nvPr>
            <p:ph type="body" orient="vert" idx="1"/>
          </p:nvPr>
        </p:nvSpPr>
        <p:spPr/>
        <p:txBody>
          <a:bodyPr vert="eaVert" anchor="t" anchorCtr="0"/>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10"/>
          </p:nvPr>
        </p:nvSpPr>
        <p:spPr/>
        <p:txBody>
          <a:bodyPr/>
          <a:lstStyle/>
          <a:p>
            <a:fld id="{32A28078-D110-4ED9-8687-E9DA1296287D}" type="datetime1">
              <a:rPr lang="el-GR" smtClean="0"/>
              <a:t>25/4/2021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2258828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l-GR"/>
              <a:t>Στυλ κύριου τίτλου</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10"/>
          </p:nvPr>
        </p:nvSpPr>
        <p:spPr/>
        <p:txBody>
          <a:bodyPr/>
          <a:lstStyle/>
          <a:p>
            <a:fld id="{53D921C1-A504-4D45-9C6C-3ADD6E8B25C0}" type="datetime1">
              <a:rPr lang="el-GR" smtClean="0"/>
              <a:t>25/4/2021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936226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Στυλ κύριου τίτλου</a:t>
            </a:r>
            <a:endParaRPr lang="en-US" dirty="0"/>
          </a:p>
        </p:txBody>
      </p:sp>
      <p:sp>
        <p:nvSpPr>
          <p:cNvPr id="3" name="Content Placeholder 2"/>
          <p:cNvSpPr>
            <a:spLocks noGrp="1"/>
          </p:cNvSpPr>
          <p:nvPr>
            <p:ph idx="1"/>
          </p:nvPr>
        </p:nvSpPr>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7" name="Date Placeholder 3"/>
          <p:cNvSpPr>
            <a:spLocks noGrp="1"/>
          </p:cNvSpPr>
          <p:nvPr>
            <p:ph type="dt" sz="half" idx="10"/>
          </p:nvPr>
        </p:nvSpPr>
        <p:spPr/>
        <p:txBody>
          <a:bodyPr/>
          <a:lstStyle/>
          <a:p>
            <a:fld id="{1FE2A491-9001-4A76-815A-05C432911487}" type="datetime1">
              <a:rPr lang="el-GR" smtClean="0"/>
              <a:t>25/4/2021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81146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l-GR"/>
              <a:t>Στυλ κύριου τίτλου</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Επεξεργασία στυλ υποδείγματος κειμένου</a:t>
            </a:r>
          </a:p>
        </p:txBody>
      </p:sp>
      <p:sp>
        <p:nvSpPr>
          <p:cNvPr id="4" name="Date Placeholder 3"/>
          <p:cNvSpPr>
            <a:spLocks noGrp="1"/>
          </p:cNvSpPr>
          <p:nvPr>
            <p:ph type="dt" sz="half" idx="10"/>
          </p:nvPr>
        </p:nvSpPr>
        <p:spPr/>
        <p:txBody>
          <a:bodyPr/>
          <a:lstStyle/>
          <a:p>
            <a:fld id="{502F838F-C986-479B-B1B7-650571BBDF6E}" type="datetime1">
              <a:rPr lang="el-GR" smtClean="0"/>
              <a:t>25/4/2021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77456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Στυλ κύριου τίτλου</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5" name="Date Placeholder 4"/>
          <p:cNvSpPr>
            <a:spLocks noGrp="1"/>
          </p:cNvSpPr>
          <p:nvPr>
            <p:ph type="dt" sz="half" idx="10"/>
          </p:nvPr>
        </p:nvSpPr>
        <p:spPr/>
        <p:txBody>
          <a:bodyPr/>
          <a:lstStyle/>
          <a:p>
            <a:fld id="{43C9D6DC-FB9E-458E-A0B6-892DC107DCDD}" type="datetime1">
              <a:rPr lang="el-GR" smtClean="0"/>
              <a:t>25/4/2021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5946100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l-GR"/>
              <a:t>Στυλ κύριου τίτλου</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7" name="Date Placeholder 6"/>
          <p:cNvSpPr>
            <a:spLocks noGrp="1"/>
          </p:cNvSpPr>
          <p:nvPr>
            <p:ph type="dt" sz="half" idx="10"/>
          </p:nvPr>
        </p:nvSpPr>
        <p:spPr/>
        <p:txBody>
          <a:bodyPr/>
          <a:lstStyle/>
          <a:p>
            <a:fld id="{7D0BDE19-83C2-4D82-820F-21BAF3E0DC94}" type="datetime1">
              <a:rPr lang="el-GR" smtClean="0"/>
              <a:t>25/4/2021</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360698112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Στυλ κύριου τίτλου</a:t>
            </a:r>
            <a:endParaRPr lang="en-US" dirty="0"/>
          </a:p>
        </p:txBody>
      </p:sp>
      <p:sp>
        <p:nvSpPr>
          <p:cNvPr id="7" name="Date Placeholder 2"/>
          <p:cNvSpPr>
            <a:spLocks noGrp="1"/>
          </p:cNvSpPr>
          <p:nvPr>
            <p:ph type="dt" sz="half" idx="10"/>
          </p:nvPr>
        </p:nvSpPr>
        <p:spPr/>
        <p:txBody>
          <a:bodyPr/>
          <a:lstStyle/>
          <a:p>
            <a:fld id="{C4857D22-5D1A-49D2-BA40-E9DDEA5D20E3}" type="datetime1">
              <a:rPr lang="el-GR" smtClean="0"/>
              <a:t>25/4/2021</a:t>
            </a:fld>
            <a:endParaRPr lang="el-GR"/>
          </a:p>
        </p:txBody>
      </p:sp>
      <p:sp>
        <p:nvSpPr>
          <p:cNvPr id="5" name="Footer Placeholder 3"/>
          <p:cNvSpPr>
            <a:spLocks noGrp="1"/>
          </p:cNvSpPr>
          <p:nvPr>
            <p:ph type="ftr" sz="quarter" idx="11"/>
          </p:nvPr>
        </p:nvSpPr>
        <p:spPr/>
        <p:txBody>
          <a:bodyPr/>
          <a:lstStyle/>
          <a:p>
            <a:endParaRPr lang="el-GR"/>
          </a:p>
        </p:txBody>
      </p:sp>
      <p:sp>
        <p:nvSpPr>
          <p:cNvPr id="6" name="Slide Number Placeholder 4"/>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200950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5062445-87DE-4C13-83D4-7F138731DBC6}" type="datetime1">
              <a:rPr lang="el-GR" smtClean="0"/>
              <a:t>25/4/2021</a:t>
            </a:fld>
            <a:endParaRPr lang="el-GR"/>
          </a:p>
        </p:txBody>
      </p:sp>
      <p:sp>
        <p:nvSpPr>
          <p:cNvPr id="5" name="Footer Placeholder 2"/>
          <p:cNvSpPr>
            <a:spLocks noGrp="1"/>
          </p:cNvSpPr>
          <p:nvPr>
            <p:ph type="ftr" sz="quarter" idx="11"/>
          </p:nvPr>
        </p:nvSpPr>
        <p:spPr/>
        <p:txBody>
          <a:bodyPr/>
          <a:lstStyle/>
          <a:p>
            <a:endParaRPr lang="el-GR"/>
          </a:p>
        </p:txBody>
      </p:sp>
      <p:sp>
        <p:nvSpPr>
          <p:cNvPr id="6" name="Slide Number Placeholder 3"/>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304995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l-GR"/>
              <a:t>Στυλ κύριου τίτλου</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7" name="Date Placeholder 4"/>
          <p:cNvSpPr>
            <a:spLocks noGrp="1"/>
          </p:cNvSpPr>
          <p:nvPr>
            <p:ph type="dt" sz="half" idx="10"/>
          </p:nvPr>
        </p:nvSpPr>
        <p:spPr/>
        <p:txBody>
          <a:bodyPr/>
          <a:lstStyle/>
          <a:p>
            <a:fld id="{360313C4-95D4-47D9-91DA-FD19E04DA728}" type="datetime1">
              <a:rPr lang="el-GR" smtClean="0"/>
              <a:t>25/4/2021</a:t>
            </a:fld>
            <a:endParaRPr lang="el-GR"/>
          </a:p>
        </p:txBody>
      </p:sp>
      <p:sp>
        <p:nvSpPr>
          <p:cNvPr id="5" name="Footer Placeholder 5"/>
          <p:cNvSpPr>
            <a:spLocks noGrp="1"/>
          </p:cNvSpPr>
          <p:nvPr>
            <p:ph type="ftr" sz="quarter" idx="11"/>
          </p:nvPr>
        </p:nvSpPr>
        <p:spPr/>
        <p:txBody>
          <a:bodyPr/>
          <a:lstStyle/>
          <a:p>
            <a:endParaRPr lang="el-GR"/>
          </a:p>
        </p:txBody>
      </p:sp>
      <p:sp>
        <p:nvSpPr>
          <p:cNvPr id="6" name="Slide Number Placeholder 6"/>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19474986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l-GR"/>
              <a:t>Στυλ κύριου τίτλου</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5" name="Date Placeholder 4"/>
          <p:cNvSpPr>
            <a:spLocks noGrp="1"/>
          </p:cNvSpPr>
          <p:nvPr>
            <p:ph type="dt" sz="half" idx="10"/>
          </p:nvPr>
        </p:nvSpPr>
        <p:spPr/>
        <p:txBody>
          <a:bodyPr/>
          <a:lstStyle/>
          <a:p>
            <a:fld id="{B06081FB-465A-4966-B3A5-391230B86380}" type="datetime1">
              <a:rPr lang="el-GR" smtClean="0"/>
              <a:t>25/4/2021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F3AC2C84-9003-4C8E-A258-84F4948B0F10}" type="slidenum">
              <a:rPr lang="el-GR" smtClean="0"/>
              <a:t>‹#›</a:t>
            </a:fld>
            <a:endParaRPr lang="el-GR"/>
          </a:p>
        </p:txBody>
      </p:sp>
    </p:spTree>
    <p:extLst>
      <p:ext uri="{BB962C8B-B14F-4D97-AF65-F5344CB8AC3E}">
        <p14:creationId xmlns:p14="http://schemas.microsoft.com/office/powerpoint/2010/main" val="1874268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l-GR"/>
              <a:t>Στυλ κύριου τίτλου</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98A646-D2A4-4DEF-BC50-D7D73372EAA1}" type="datetime1">
              <a:rPr lang="el-GR" smtClean="0"/>
              <a:t>25/4/2021</a:t>
            </a:fld>
            <a:endParaRPr lang="el-G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l-G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3AC2C84-9003-4C8E-A258-84F4948B0F10}" type="slidenum">
              <a:rPr lang="el-GR" smtClean="0"/>
              <a:t>‹#›</a:t>
            </a:fld>
            <a:endParaRPr lang="el-GR"/>
          </a:p>
        </p:txBody>
      </p:sp>
    </p:spTree>
    <p:extLst>
      <p:ext uri="{BB962C8B-B14F-4D97-AF65-F5344CB8AC3E}">
        <p14:creationId xmlns:p14="http://schemas.microsoft.com/office/powerpoint/2010/main" val="553144573"/>
      </p:ext>
    </p:extLst>
  </p:cSld>
  <p:clrMap bg1="dk1" tx1="lt1" bg2="dk2" tx2="lt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7.gi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0.gif"/></Relationships>
</file>

<file path=ppt/slides/_rels/slide1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gif"/><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ctrTitle"/>
          </p:nvPr>
        </p:nvSpPr>
        <p:spPr>
          <a:xfrm>
            <a:off x="125835" y="1879134"/>
            <a:ext cx="11283192" cy="3199570"/>
          </a:xfrm>
        </p:spPr>
        <p:txBody>
          <a:bodyPr>
            <a:normAutofit/>
          </a:bodyPr>
          <a:lstStyle/>
          <a:p>
            <a:r>
              <a:rPr lang="el-GR" sz="4000" dirty="0"/>
              <a:t>Αναγνώριση Συσκευών μέσω </a:t>
            </a:r>
            <a:br>
              <a:rPr lang="en-US" sz="4000" dirty="0"/>
            </a:br>
            <a:r>
              <a:rPr lang="el-GR" sz="4000" dirty="0"/>
              <a:t>Μη</a:t>
            </a:r>
            <a:r>
              <a:rPr lang="en-US" sz="4000" dirty="0"/>
              <a:t>-</a:t>
            </a:r>
            <a:r>
              <a:rPr lang="el-GR" sz="4000" dirty="0"/>
              <a:t>Παρεμβατικής Παρακολούθησης Οικιακών Φορτίων (</a:t>
            </a:r>
            <a:r>
              <a:rPr lang="en-US" sz="4000" dirty="0"/>
              <a:t>NILM</a:t>
            </a:r>
            <a:r>
              <a:rPr lang="el-GR" sz="4000" dirty="0"/>
              <a:t>)</a:t>
            </a:r>
            <a:br>
              <a:rPr lang="el-GR" sz="4000" dirty="0"/>
            </a:br>
            <a:r>
              <a:rPr lang="el-GR" sz="3200" dirty="0"/>
              <a:t>25/4/2021 ΣΦΗΜΜΥ12</a:t>
            </a:r>
            <a:endParaRPr lang="el-GR" sz="4000" dirty="0"/>
          </a:p>
        </p:txBody>
      </p:sp>
      <p:sp>
        <p:nvSpPr>
          <p:cNvPr id="3" name="Υπότιτλος 2"/>
          <p:cNvSpPr>
            <a:spLocks noGrp="1"/>
          </p:cNvSpPr>
          <p:nvPr>
            <p:ph type="subTitle" idx="1"/>
          </p:nvPr>
        </p:nvSpPr>
        <p:spPr>
          <a:xfrm>
            <a:off x="542559" y="5280719"/>
            <a:ext cx="8825658" cy="861420"/>
          </a:xfrm>
        </p:spPr>
        <p:txBody>
          <a:bodyPr>
            <a:normAutofit/>
          </a:bodyPr>
          <a:lstStyle/>
          <a:p>
            <a:endParaRPr lang="en-US" dirty="0"/>
          </a:p>
          <a:p>
            <a:r>
              <a:rPr lang="el-GR" b="1" dirty="0"/>
              <a:t>Χρήστος Γκόγκος </a:t>
            </a:r>
            <a:r>
              <a:rPr lang="en-US" b="1" dirty="0"/>
              <a:t>kai</a:t>
            </a:r>
            <a:r>
              <a:rPr lang="el-GR" b="1" dirty="0"/>
              <a:t> Γιώργος Γεωργίου</a:t>
            </a:r>
            <a:endParaRPr lang="en-US" b="1" dirty="0"/>
          </a:p>
        </p:txBody>
      </p:sp>
      <p:pic>
        <p:nvPicPr>
          <p:cNvPr id="6" name="Εικόνα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577" y="31749"/>
            <a:ext cx="991415" cy="899429"/>
          </a:xfrm>
          <a:prstGeom prst="rect">
            <a:avLst/>
          </a:prstGeom>
        </p:spPr>
      </p:pic>
      <p:pic>
        <p:nvPicPr>
          <p:cNvPr id="7" name="Εικόνα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784"/>
            <a:ext cx="2206305" cy="929202"/>
          </a:xfrm>
          <a:prstGeom prst="rect">
            <a:avLst/>
          </a:prstGeom>
        </p:spPr>
      </p:pic>
      <p:pic>
        <p:nvPicPr>
          <p:cNvPr id="10" name="Εικόνα 9"/>
          <p:cNvPicPr>
            <a:picLocks noChangeAspect="1"/>
          </p:cNvPicPr>
          <p:nvPr/>
        </p:nvPicPr>
        <p:blipFill rotWithShape="1">
          <a:blip r:embed="rId4">
            <a:extLst>
              <a:ext uri="{28A0092B-C50C-407E-A947-70E740481C1C}">
                <a14:useLocalDpi xmlns:a14="http://schemas.microsoft.com/office/drawing/2010/main" val="0"/>
              </a:ext>
            </a:extLst>
          </a:blip>
          <a:srcRect l="34889" t="26025" r="28469"/>
          <a:stretch/>
        </p:blipFill>
        <p:spPr>
          <a:xfrm>
            <a:off x="9829800" y="1109409"/>
            <a:ext cx="1690007" cy="1924244"/>
          </a:xfrm>
          <a:prstGeom prst="rect">
            <a:avLst/>
          </a:prstGeom>
        </p:spPr>
      </p:pic>
    </p:spTree>
    <p:extLst>
      <p:ext uri="{BB962C8B-B14F-4D97-AF65-F5344CB8AC3E}">
        <p14:creationId xmlns:p14="http://schemas.microsoft.com/office/powerpoint/2010/main" val="2754230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45290" y="207927"/>
            <a:ext cx="10515600" cy="750611"/>
          </a:xfrm>
        </p:spPr>
        <p:txBody>
          <a:bodyPr>
            <a:normAutofit/>
          </a:bodyPr>
          <a:lstStyle/>
          <a:p>
            <a:pPr algn="ctr"/>
            <a:r>
              <a:rPr lang="el-GR" dirty="0"/>
              <a:t>Μελέτη περίπτωσης</a:t>
            </a:r>
          </a:p>
        </p:txBody>
      </p:sp>
      <p:sp>
        <p:nvSpPr>
          <p:cNvPr id="3" name="Θέση περιεχομένου 2"/>
          <p:cNvSpPr>
            <a:spLocks noGrp="1"/>
          </p:cNvSpPr>
          <p:nvPr>
            <p:ph idx="1"/>
          </p:nvPr>
        </p:nvSpPr>
        <p:spPr>
          <a:xfrm>
            <a:off x="125836" y="1328665"/>
            <a:ext cx="10226704" cy="3931232"/>
          </a:xfrm>
        </p:spPr>
        <p:txBody>
          <a:bodyPr>
            <a:normAutofit/>
          </a:bodyPr>
          <a:lstStyle/>
          <a:p>
            <a:r>
              <a:rPr lang="el-GR" sz="2400" dirty="0"/>
              <a:t>Μια κατοικία παρακολουθήθηκε για μια περίοδο που εκτείνεται σε χρόνο 117 ημερών</a:t>
            </a:r>
          </a:p>
          <a:p>
            <a:r>
              <a:rPr lang="el-GR" sz="2400" dirty="0"/>
              <a:t>Περίοδος δειγματοληψίας: 10 δευτερόλεπτα </a:t>
            </a:r>
          </a:p>
          <a:p>
            <a:r>
              <a:rPr lang="el-GR" sz="2400" dirty="0"/>
              <a:t>Μετρήθηκαν: το συνολικό οικιακό φορτίο, και οι καταναλώσεις ηλεκτρικού φούρνου, ηλεκτρικού θερμοσίφωνα, ψυγείου και τηλεόρασης</a:t>
            </a:r>
          </a:p>
          <a:p>
            <a:r>
              <a:rPr lang="el-GR" sz="2400" dirty="0"/>
              <a:t> Οι μετρήσεις αφορούσαν την ενεργό ισχύ (</a:t>
            </a:r>
            <a:r>
              <a:rPr lang="el-GR" sz="2400" dirty="0" err="1"/>
              <a:t>Watts</a:t>
            </a:r>
            <a:r>
              <a:rPr lang="el-GR" sz="2400" dirty="0"/>
              <a:t>), την αθροιστική καταναλισκόμενη ενέργεια (</a:t>
            </a:r>
            <a:r>
              <a:rPr lang="el-GR" sz="2400" dirty="0" err="1"/>
              <a:t>Watt</a:t>
            </a:r>
            <a:r>
              <a:rPr lang="el-GR" sz="2400" dirty="0"/>
              <a:t>-ώρες) και την ενεργό τιμή τάσης (</a:t>
            </a:r>
            <a:r>
              <a:rPr lang="el-GR" sz="2400" dirty="0" err="1"/>
              <a:t>Volts</a:t>
            </a:r>
            <a:r>
              <a:rPr lang="el-GR" sz="2400" dirty="0"/>
              <a:t>)</a:t>
            </a:r>
            <a:endParaRPr lang="en-US" sz="2400" dirty="0"/>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5364" y="1151218"/>
            <a:ext cx="1352550" cy="1803400"/>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10</a:t>
            </a:fld>
            <a:endParaRPr lang="el-GR"/>
          </a:p>
        </p:txBody>
      </p:sp>
    </p:spTree>
    <p:extLst>
      <p:ext uri="{BB962C8B-B14F-4D97-AF65-F5344CB8AC3E}">
        <p14:creationId xmlns:p14="http://schemas.microsoft.com/office/powerpoint/2010/main" val="112144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45290" y="226332"/>
            <a:ext cx="10515600" cy="557664"/>
          </a:xfrm>
        </p:spPr>
        <p:txBody>
          <a:bodyPr>
            <a:normAutofit fontScale="90000"/>
          </a:bodyPr>
          <a:lstStyle/>
          <a:p>
            <a:pPr algn="ctr"/>
            <a:r>
              <a:rPr lang="el-GR" dirty="0"/>
              <a:t>Υλικό που χρησιμοποιήθηκε</a:t>
            </a:r>
          </a:p>
        </p:txBody>
      </p:sp>
      <p:sp>
        <p:nvSpPr>
          <p:cNvPr id="3" name="Θέση περιεχομένου 2"/>
          <p:cNvSpPr>
            <a:spLocks noGrp="1"/>
          </p:cNvSpPr>
          <p:nvPr>
            <p:ph idx="1"/>
          </p:nvPr>
        </p:nvSpPr>
        <p:spPr>
          <a:xfrm>
            <a:off x="570450" y="779427"/>
            <a:ext cx="11870424" cy="5436066"/>
          </a:xfrm>
        </p:spPr>
        <p:txBody>
          <a:bodyPr>
            <a:noAutofit/>
          </a:bodyPr>
          <a:lstStyle/>
          <a:p>
            <a:pPr>
              <a:buFont typeface="Wingdings" panose="05000000000000000000" pitchFamily="2" charset="2"/>
              <a:buChar char="q"/>
            </a:pPr>
            <a:r>
              <a:rPr lang="en-US" sz="1900" b="1" dirty="0" err="1"/>
              <a:t>Meazon</a:t>
            </a:r>
            <a:r>
              <a:rPr lang="en-US" sz="1900" b="1" dirty="0"/>
              <a:t> Din Rail 3-Phase Advanced </a:t>
            </a:r>
            <a:r>
              <a:rPr lang="el-GR" sz="1900" dirty="0"/>
              <a:t>για μέτρηση φορτίου στο κεντρικό  δίκτυο,                         φορτίου ηλεκτρικού θερμοσίφωνα και φορτίου ηλεκτρικού φούρνου</a:t>
            </a:r>
            <a:endParaRPr lang="en-US" sz="1900" dirty="0"/>
          </a:p>
          <a:p>
            <a:pPr>
              <a:buFont typeface="Wingdings" panose="05000000000000000000" pitchFamily="2" charset="2"/>
              <a:buChar char="q"/>
            </a:pPr>
            <a:r>
              <a:rPr lang="en-US" sz="1900" b="1" dirty="0" err="1"/>
              <a:t>Meazon</a:t>
            </a:r>
            <a:r>
              <a:rPr lang="en-US" sz="1900" b="1" dirty="0"/>
              <a:t> </a:t>
            </a:r>
            <a:r>
              <a:rPr lang="en-US" sz="1900" b="1" dirty="0" err="1"/>
              <a:t>IzyPlugs</a:t>
            </a:r>
            <a:r>
              <a:rPr lang="en-US" sz="1900" b="1" dirty="0"/>
              <a:t> </a:t>
            </a:r>
            <a:r>
              <a:rPr lang="el-GR" sz="1900" dirty="0"/>
              <a:t>για μέτρηση φορτίου ψυγείου και τηλεόρασης</a:t>
            </a:r>
            <a:endParaRPr lang="en-US" sz="1900" dirty="0"/>
          </a:p>
          <a:p>
            <a:pPr>
              <a:buFont typeface="Wingdings" panose="05000000000000000000" pitchFamily="2" charset="2"/>
              <a:buChar char="q"/>
            </a:pPr>
            <a:r>
              <a:rPr lang="en-US" sz="1900" b="1" dirty="0" err="1"/>
              <a:t>Meazon</a:t>
            </a:r>
            <a:r>
              <a:rPr lang="en-US" sz="1900" b="1" dirty="0"/>
              <a:t> Janus Box gateway</a:t>
            </a:r>
          </a:p>
          <a:p>
            <a:pPr>
              <a:buFont typeface="Wingdings" panose="05000000000000000000" pitchFamily="2" charset="2"/>
              <a:buChar char="q"/>
            </a:pPr>
            <a:r>
              <a:rPr lang="el-GR" sz="1900" dirty="0"/>
              <a:t>Πρωτόκολλο </a:t>
            </a:r>
            <a:r>
              <a:rPr lang="en-US" sz="1900" dirty="0" err="1"/>
              <a:t>Zigbee</a:t>
            </a:r>
            <a:r>
              <a:rPr lang="en-US" sz="1900" dirty="0"/>
              <a:t> </a:t>
            </a:r>
            <a:r>
              <a:rPr lang="el-GR" sz="1900" dirty="0"/>
              <a:t>για ασύρματη επικοινωνία</a:t>
            </a:r>
            <a:endParaRPr lang="en-US" sz="1900" dirty="0"/>
          </a:p>
          <a:p>
            <a:pPr>
              <a:buFont typeface="Wingdings" panose="05000000000000000000" pitchFamily="2" charset="2"/>
              <a:buChar char="q"/>
            </a:pPr>
            <a:endParaRPr lang="el-GR" sz="1900" dirty="0"/>
          </a:p>
          <a:p>
            <a:pPr>
              <a:buFont typeface="Wingdings" panose="05000000000000000000" pitchFamily="2" charset="2"/>
              <a:buChar char="q"/>
            </a:pPr>
            <a:r>
              <a:rPr lang="el-GR" sz="1900" dirty="0"/>
              <a:t>Μηνύματα του πρωτοκόλλου ανταλλαγής μηνυμάτων </a:t>
            </a:r>
            <a:r>
              <a:rPr lang="en-US" sz="1900" b="1" dirty="0"/>
              <a:t>MQTT</a:t>
            </a:r>
            <a:r>
              <a:rPr lang="en-US" sz="1900" dirty="0"/>
              <a:t> </a:t>
            </a:r>
            <a:r>
              <a:rPr lang="el-GR" sz="1900" dirty="0"/>
              <a:t>λαμβάνονται σε ένα </a:t>
            </a:r>
            <a:r>
              <a:rPr lang="en-US" sz="1900" dirty="0"/>
              <a:t>Raspberry Pi</a:t>
            </a:r>
            <a:r>
              <a:rPr lang="el-GR" sz="1900" dirty="0"/>
              <a:t> με τη χρήση ενός </a:t>
            </a:r>
            <a:r>
              <a:rPr lang="fr-FR" sz="1900" dirty="0"/>
              <a:t>d</a:t>
            </a:r>
            <a:r>
              <a:rPr lang="en-US" sz="1900" dirty="0" err="1"/>
              <a:t>aemo</a:t>
            </a:r>
            <a:r>
              <a:rPr lang="fr-FR" sz="1900" dirty="0"/>
              <a:t>n</a:t>
            </a:r>
            <a:r>
              <a:rPr lang="el-GR" sz="1900" dirty="0"/>
              <a:t> </a:t>
            </a:r>
            <a:r>
              <a:rPr lang="en-US" sz="1900" dirty="0"/>
              <a:t>script </a:t>
            </a:r>
            <a:r>
              <a:rPr lang="el-GR" sz="1900" dirty="0"/>
              <a:t>σε</a:t>
            </a:r>
            <a:r>
              <a:rPr lang="en-US" sz="1900" dirty="0"/>
              <a:t> </a:t>
            </a:r>
            <a:r>
              <a:rPr lang="fr-FR" sz="1900" dirty="0"/>
              <a:t>Python</a:t>
            </a:r>
            <a:endParaRPr lang="en-US" sz="1900" dirty="0"/>
          </a:p>
          <a:p>
            <a:pPr>
              <a:buFont typeface="Wingdings" panose="05000000000000000000" pitchFamily="2" charset="2"/>
              <a:buChar char="q"/>
            </a:pPr>
            <a:r>
              <a:rPr lang="el-GR" sz="1900" dirty="0"/>
              <a:t>Αποθήκευση σε βάση δεδομένων </a:t>
            </a:r>
            <a:r>
              <a:rPr lang="en-US" sz="1900" b="1" dirty="0"/>
              <a:t>SQLite</a:t>
            </a:r>
            <a:r>
              <a:rPr lang="el-GR" sz="1900" dirty="0"/>
              <a:t> </a:t>
            </a:r>
            <a:r>
              <a:rPr lang="en-US" sz="1900" dirty="0"/>
              <a:t>(</a:t>
            </a:r>
            <a:r>
              <a:rPr lang="el-GR" sz="1900" dirty="0"/>
              <a:t>ένα ξεχωριστό αρχείο για κάθε ημέρα</a:t>
            </a:r>
            <a:r>
              <a:rPr lang="en-US" sz="1900" dirty="0"/>
              <a:t>)</a:t>
            </a:r>
          </a:p>
          <a:p>
            <a:pPr>
              <a:buFont typeface="Wingdings" panose="05000000000000000000" pitchFamily="2" charset="2"/>
              <a:buChar char="q"/>
            </a:pPr>
            <a:r>
              <a:rPr lang="el-GR" sz="1900" dirty="0"/>
              <a:t>Μετατροπή δεδομένων σε </a:t>
            </a:r>
            <a:r>
              <a:rPr lang="en-US" sz="1900" b="1" dirty="0"/>
              <a:t>format HDF5</a:t>
            </a:r>
            <a:r>
              <a:rPr lang="en-US" sz="1900" dirty="0"/>
              <a:t>, </a:t>
            </a:r>
            <a:r>
              <a:rPr lang="el-GR" sz="1900" dirty="0"/>
              <a:t>απαραίτητο για το</a:t>
            </a:r>
            <a:r>
              <a:rPr lang="en-US" sz="1900" dirty="0"/>
              <a:t> NILMTK</a:t>
            </a:r>
          </a:p>
          <a:p>
            <a:pPr>
              <a:buFont typeface="Wingdings" panose="05000000000000000000" pitchFamily="2" charset="2"/>
              <a:buChar char="q"/>
            </a:pPr>
            <a:endParaRPr lang="en-US" sz="1900" dirty="0"/>
          </a:p>
          <a:p>
            <a:pPr marL="0" indent="0">
              <a:buNone/>
            </a:pPr>
            <a:r>
              <a:rPr lang="el-GR" sz="1900" dirty="0"/>
              <a:t>Οι μετρητές των επιμέρους συσκευών (ηλεκτρικός θερμοσίφωνας, ηλεκτρικός φούρνος, ψυγείο, τηλεόραση) μέτρησαν αθροιστικά το </a:t>
            </a:r>
            <a:r>
              <a:rPr lang="en-US" sz="1900" dirty="0"/>
              <a:t>58,76% </a:t>
            </a:r>
            <a:r>
              <a:rPr lang="el-GR" sz="1900" dirty="0"/>
              <a:t>της συνολικής ενέργειας</a:t>
            </a:r>
            <a:endParaRPr lang="en-US" sz="1900" dirty="0"/>
          </a:p>
          <a:p>
            <a:pPr marL="0" indent="0">
              <a:buNone/>
            </a:pPr>
            <a:endParaRPr lang="en-US" sz="1900" dirty="0"/>
          </a:p>
          <a:p>
            <a:pPr marL="0" indent="0">
              <a:buNone/>
            </a:pPr>
            <a:r>
              <a:rPr lang="el-GR" sz="1900" dirty="0"/>
              <a:t>Από 0,12% έως 4,82% ήταν το </a:t>
            </a:r>
            <a:r>
              <a:rPr lang="en-US" sz="1900" dirty="0"/>
              <a:t>dropout rate</a:t>
            </a:r>
            <a:r>
              <a:rPr lang="el-GR" sz="1900" dirty="0"/>
              <a:t>, ανάλογα με την απόσταση από τ</a:t>
            </a:r>
            <a:r>
              <a:rPr lang="en-US" sz="1900" dirty="0"/>
              <a:t>o</a:t>
            </a:r>
            <a:r>
              <a:rPr lang="el-GR" sz="1900" dirty="0"/>
              <a:t> </a:t>
            </a:r>
            <a:r>
              <a:rPr lang="en-US" sz="1900" dirty="0"/>
              <a:t>gateway</a:t>
            </a:r>
            <a:endParaRPr lang="el-GR" sz="1900" dirty="0"/>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8730" y="1132813"/>
            <a:ext cx="1967641" cy="1109034"/>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11</a:t>
            </a:fld>
            <a:endParaRPr lang="el-GR"/>
          </a:p>
        </p:txBody>
      </p:sp>
    </p:spTree>
    <p:extLst>
      <p:ext uri="{BB962C8B-B14F-4D97-AF65-F5344CB8AC3E}">
        <p14:creationId xmlns:p14="http://schemas.microsoft.com/office/powerpoint/2010/main" val="3431827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25136" y="410380"/>
            <a:ext cx="10515600" cy="1002791"/>
          </a:xfrm>
        </p:spPr>
        <p:txBody>
          <a:bodyPr>
            <a:normAutofit fontScale="90000"/>
          </a:bodyPr>
          <a:lstStyle/>
          <a:p>
            <a:r>
              <a:rPr lang="el-GR" dirty="0"/>
              <a:t>Αρχιτεκτονική βασισμένη σε </a:t>
            </a:r>
            <a:r>
              <a:rPr lang="fr-FR" dirty="0" err="1"/>
              <a:t>CNNs</a:t>
            </a:r>
            <a:r>
              <a:rPr lang="fr-FR" dirty="0"/>
              <a:t> </a:t>
            </a:r>
            <a:r>
              <a:rPr lang="el-GR" dirty="0"/>
              <a:t>και</a:t>
            </a:r>
            <a:r>
              <a:rPr lang="fr-FR" dirty="0"/>
              <a:t> LST</a:t>
            </a:r>
            <a:r>
              <a:rPr lang="it-IT" dirty="0" err="1"/>
              <a:t>Ms</a:t>
            </a:r>
            <a:endParaRPr lang="el-GR" dirty="0"/>
          </a:p>
        </p:txBody>
      </p:sp>
      <p:sp>
        <p:nvSpPr>
          <p:cNvPr id="3" name="Θέση περιεχομένου 2"/>
          <p:cNvSpPr>
            <a:spLocks noGrp="1"/>
          </p:cNvSpPr>
          <p:nvPr>
            <p:ph idx="1"/>
          </p:nvPr>
        </p:nvSpPr>
        <p:spPr>
          <a:xfrm>
            <a:off x="234892" y="1266738"/>
            <a:ext cx="11090246" cy="5335398"/>
          </a:xfrm>
        </p:spPr>
        <p:txBody>
          <a:bodyPr>
            <a:normAutofit/>
          </a:bodyPr>
          <a:lstStyle/>
          <a:p>
            <a:r>
              <a:rPr lang="en-US" sz="2200" b="1" dirty="0"/>
              <a:t>CNN</a:t>
            </a:r>
            <a:r>
              <a:rPr lang="en-US" sz="2200" dirty="0"/>
              <a:t>: </a:t>
            </a:r>
            <a:r>
              <a:rPr lang="el-GR" sz="2200" dirty="0"/>
              <a:t>χρησιμοποιούν </a:t>
            </a:r>
            <a:r>
              <a:rPr lang="el-GR" sz="2200" dirty="0" err="1"/>
              <a:t>συνελικτικά</a:t>
            </a:r>
            <a:r>
              <a:rPr lang="el-GR" sz="2200" dirty="0"/>
              <a:t> επίπεδα </a:t>
            </a:r>
            <a:r>
              <a:rPr lang="en-US" sz="2200" dirty="0"/>
              <a:t>(convolution) </a:t>
            </a:r>
            <a:r>
              <a:rPr lang="el-GR" sz="2200" dirty="0"/>
              <a:t>και επίπεδα    </a:t>
            </a:r>
            <a:r>
              <a:rPr lang="el-GR" sz="2200" dirty="0" err="1"/>
              <a:t>υποδειγματοληψίας</a:t>
            </a:r>
            <a:r>
              <a:rPr lang="en-US" sz="2200" dirty="0"/>
              <a:t> (subsampling), </a:t>
            </a:r>
            <a:r>
              <a:rPr lang="el-GR" sz="2200" dirty="0"/>
              <a:t>ακολουθούμενα από πλήρως                συνδεδεμένα </a:t>
            </a:r>
            <a:r>
              <a:rPr lang="el-GR" sz="2200" dirty="0" err="1"/>
              <a:t>πολυεπίπεδα</a:t>
            </a:r>
            <a:r>
              <a:rPr lang="el-GR" sz="2200" dirty="0"/>
              <a:t> </a:t>
            </a:r>
            <a:r>
              <a:rPr lang="el-GR" sz="2200" dirty="0" err="1"/>
              <a:t>νευρωνικά</a:t>
            </a:r>
            <a:r>
              <a:rPr lang="el-GR" sz="2200" dirty="0"/>
              <a:t> δίκτυα</a:t>
            </a:r>
          </a:p>
          <a:p>
            <a:pPr marL="0" indent="0">
              <a:buNone/>
            </a:pPr>
            <a:r>
              <a:rPr lang="el-GR" sz="2200" dirty="0"/>
              <a:t>Πυρήνες </a:t>
            </a:r>
            <a:r>
              <a:rPr lang="el-GR" sz="2200" dirty="0" err="1"/>
              <a:t>συνελίσσονται</a:t>
            </a:r>
            <a:r>
              <a:rPr lang="el-GR" sz="2200" dirty="0"/>
              <a:t> με τα δεδομένα εισόδου και παράγουν χάρτες χαρακτηριστικών</a:t>
            </a:r>
            <a:r>
              <a:rPr lang="en-US" sz="2200" dirty="0"/>
              <a:t> (feature maps)</a:t>
            </a:r>
            <a:r>
              <a:rPr lang="el-GR" sz="2200" dirty="0"/>
              <a:t>, που στη συνέχεια </a:t>
            </a:r>
            <a:r>
              <a:rPr lang="el-GR" sz="2200" dirty="0" err="1"/>
              <a:t>υποδειγματοληπτούνται</a:t>
            </a:r>
            <a:r>
              <a:rPr lang="el-GR" sz="2200" dirty="0"/>
              <a:t> με χρήση συγκέντρωσης (</a:t>
            </a:r>
            <a:r>
              <a:rPr lang="fr-FR" sz="2200" dirty="0" err="1"/>
              <a:t>pooling</a:t>
            </a:r>
            <a:r>
              <a:rPr lang="el-GR" sz="2200" dirty="0"/>
              <a:t>)</a:t>
            </a:r>
          </a:p>
          <a:p>
            <a:pPr marL="0" indent="0">
              <a:buNone/>
            </a:pPr>
            <a:r>
              <a:rPr lang="el-GR" sz="2200" dirty="0"/>
              <a:t>Επιπρόσθετα, πόλωση και μια μη γραμμικότητα εφαρμόζονται σε κάθε χάρτη χαρακτηριστικών</a:t>
            </a:r>
            <a:endParaRPr lang="en-US" sz="2200" dirty="0"/>
          </a:p>
          <a:p>
            <a:r>
              <a:rPr lang="el-GR" sz="2200" dirty="0"/>
              <a:t>Τα </a:t>
            </a:r>
            <a:r>
              <a:rPr lang="en-US" sz="2200" b="1" dirty="0"/>
              <a:t>LSTMs </a:t>
            </a:r>
            <a:r>
              <a:rPr lang="el-GR" sz="2200" dirty="0"/>
              <a:t>ελέγχουν τη ροή της πληροφορίας από και προς τη μονάδα μνήμης, ελέγχουν δηλαδή ποια πληροφορία θα απορριφθεί, θα </a:t>
            </a:r>
            <a:r>
              <a:rPr lang="el-GR" sz="2200" dirty="0" err="1"/>
              <a:t>αποθηκευθεί</a:t>
            </a:r>
            <a:r>
              <a:rPr lang="el-GR" sz="2200" dirty="0"/>
              <a:t>, ή θα περάσει, μέσω των πυλών λήθης (</a:t>
            </a:r>
            <a:r>
              <a:rPr lang="en-US" sz="2200" dirty="0"/>
              <a:t>forget gates), </a:t>
            </a:r>
            <a:r>
              <a:rPr lang="el-GR" sz="2200" dirty="0"/>
              <a:t>εισόδου (</a:t>
            </a:r>
            <a:r>
              <a:rPr lang="en-US" sz="2200" dirty="0"/>
              <a:t>input</a:t>
            </a:r>
            <a:r>
              <a:rPr lang="el-GR" sz="2200" dirty="0"/>
              <a:t>) και εξόδου (</a:t>
            </a:r>
            <a:r>
              <a:rPr lang="en-US" sz="2200" dirty="0"/>
              <a:t>output</a:t>
            </a:r>
            <a:r>
              <a:rPr lang="el-GR" sz="2200" dirty="0"/>
              <a:t>) που διαθέτουν</a:t>
            </a:r>
            <a:r>
              <a:rPr lang="en-US" sz="2200" dirty="0"/>
              <a:t>. </a:t>
            </a:r>
            <a:r>
              <a:rPr lang="el-GR" sz="2200" dirty="0"/>
              <a:t>Εφαρμόζονται σε ακολουθίες διανυσμάτων και μπορούν να μάθουν οποιαδήποτε αιτιώδη </a:t>
            </a:r>
            <a:r>
              <a:rPr lang="el-GR" sz="2200" dirty="0" err="1"/>
              <a:t>χρονομεταβλητή</a:t>
            </a:r>
            <a:r>
              <a:rPr lang="el-GR" sz="2200" dirty="0"/>
              <a:t> απεικόνιση</a:t>
            </a:r>
            <a:endParaRPr lang="en-US" sz="2200" dirty="0"/>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66391" y="1159743"/>
            <a:ext cx="1794306" cy="1259602"/>
          </a:xfrm>
          <a:prstGeom prst="rect">
            <a:avLst/>
          </a:prstGeom>
        </p:spPr>
      </p:pic>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7" name="Θέση αριθμού διαφάνειας 6"/>
          <p:cNvSpPr>
            <a:spLocks noGrp="1"/>
          </p:cNvSpPr>
          <p:nvPr>
            <p:ph type="sldNum" sz="quarter" idx="12"/>
          </p:nvPr>
        </p:nvSpPr>
        <p:spPr/>
        <p:txBody>
          <a:bodyPr/>
          <a:lstStyle/>
          <a:p>
            <a:fld id="{F3AC2C84-9003-4C8E-A258-84F4948B0F10}" type="slidenum">
              <a:rPr lang="el-GR" smtClean="0"/>
              <a:t>12</a:t>
            </a:fld>
            <a:endParaRPr lang="el-GR"/>
          </a:p>
        </p:txBody>
      </p:sp>
    </p:spTree>
    <p:extLst>
      <p:ext uri="{BB962C8B-B14F-4D97-AF65-F5344CB8AC3E}">
        <p14:creationId xmlns:p14="http://schemas.microsoft.com/office/powerpoint/2010/main" val="385638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461861" y="363151"/>
            <a:ext cx="7843548" cy="1400530"/>
          </a:xfrm>
        </p:spPr>
        <p:txBody>
          <a:bodyPr/>
          <a:lstStyle/>
          <a:p>
            <a:r>
              <a:rPr lang="en-US" dirty="0"/>
              <a:t>LSTMs </a:t>
            </a:r>
            <a:r>
              <a:rPr lang="el-GR" dirty="0"/>
              <a:t>διπλής κατεύθυνσης</a:t>
            </a:r>
          </a:p>
        </p:txBody>
      </p:sp>
      <p:sp>
        <p:nvSpPr>
          <p:cNvPr id="3" name="Θέση περιεχομένου 2"/>
          <p:cNvSpPr>
            <a:spLocks noGrp="1"/>
          </p:cNvSpPr>
          <p:nvPr>
            <p:ph idx="1"/>
          </p:nvPr>
        </p:nvSpPr>
        <p:spPr>
          <a:xfrm>
            <a:off x="629174" y="1915950"/>
            <a:ext cx="9278224" cy="4417738"/>
          </a:xfrm>
        </p:spPr>
        <p:txBody>
          <a:bodyPr>
            <a:normAutofit/>
          </a:bodyPr>
          <a:lstStyle/>
          <a:p>
            <a:r>
              <a:rPr lang="en-US" sz="2400" b="1" dirty="0"/>
              <a:t>LSTMs </a:t>
            </a:r>
            <a:r>
              <a:rPr lang="el-GR" sz="2400" b="1" dirty="0"/>
              <a:t>διπλής κατεύθυνσης (</a:t>
            </a:r>
            <a:r>
              <a:rPr lang="en-US" sz="2400" b="1" dirty="0"/>
              <a:t>bidirectional)</a:t>
            </a:r>
            <a:r>
              <a:rPr lang="en-US" sz="2400" dirty="0"/>
              <a:t>: </a:t>
            </a:r>
            <a:r>
              <a:rPr lang="el-GR" sz="2400" dirty="0"/>
              <a:t>δύο κρυφά επίπεδα, αντίθετης κατεύθυνσης, συνδέονται στην ίδια έξοδο, το ένα με πρόσβαση σε πληροφορίες προς την εμπρός κατεύθυνση, το άλλο στην αντίστροφη</a:t>
            </a:r>
          </a:p>
          <a:p>
            <a:endParaRPr lang="el-GR" sz="2400" dirty="0"/>
          </a:p>
          <a:p>
            <a:pPr marL="0" indent="0">
              <a:buNone/>
            </a:pPr>
            <a:r>
              <a:rPr lang="el-GR" sz="2400" dirty="0"/>
              <a:t>Όταν είναι διαθέσιμη όλη η </a:t>
            </a:r>
            <a:r>
              <a:rPr lang="el-GR" sz="2400" dirty="0" err="1"/>
              <a:t>χρονοσειρά</a:t>
            </a:r>
            <a:r>
              <a:rPr lang="el-GR" sz="2400" dirty="0"/>
              <a:t> της ακολουθίας εισόδου, ένα από τα </a:t>
            </a:r>
            <a:r>
              <a:rPr lang="el-GR" sz="2400" dirty="0" err="1"/>
              <a:t>LSMTs</a:t>
            </a:r>
            <a:r>
              <a:rPr lang="el-GR" sz="2400" dirty="0"/>
              <a:t> εκπαιδεύεται στην ακολουθία εισόδου και το δεύτερο στο αντίστροφο αντίγραφό της.</a:t>
            </a:r>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11394" y="1161519"/>
            <a:ext cx="2542460" cy="1204323"/>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13</a:t>
            </a:fld>
            <a:endParaRPr lang="el-GR"/>
          </a:p>
        </p:txBody>
      </p:sp>
    </p:spTree>
    <p:extLst>
      <p:ext uri="{BB962C8B-B14F-4D97-AF65-F5344CB8AC3E}">
        <p14:creationId xmlns:p14="http://schemas.microsoft.com/office/powerpoint/2010/main" val="3631710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495109" y="295729"/>
            <a:ext cx="9404723" cy="1400530"/>
          </a:xfrm>
        </p:spPr>
        <p:txBody>
          <a:bodyPr>
            <a:normAutofit/>
          </a:bodyPr>
          <a:lstStyle/>
          <a:p>
            <a:pPr algn="ctr"/>
            <a:r>
              <a:rPr lang="el-GR" dirty="0"/>
              <a:t>Η αρχιτεκτονική η οποία υιοθετήθηκε</a:t>
            </a:r>
          </a:p>
        </p:txBody>
      </p:sp>
      <p:sp>
        <p:nvSpPr>
          <p:cNvPr id="3" name="Θέση περιεχομένου 2"/>
          <p:cNvSpPr>
            <a:spLocks noGrp="1"/>
          </p:cNvSpPr>
          <p:nvPr>
            <p:ph idx="1"/>
          </p:nvPr>
        </p:nvSpPr>
        <p:spPr>
          <a:xfrm>
            <a:off x="0" y="1272742"/>
            <a:ext cx="10242800" cy="4775721"/>
          </a:xfrm>
        </p:spPr>
        <p:txBody>
          <a:bodyPr>
            <a:normAutofit fontScale="92500" lnSpcReduction="10000"/>
          </a:bodyPr>
          <a:lstStyle/>
          <a:p>
            <a:r>
              <a:rPr lang="el-GR" dirty="0"/>
              <a:t>Ένα</a:t>
            </a:r>
            <a:r>
              <a:rPr lang="en-US" dirty="0"/>
              <a:t> 1D CNN </a:t>
            </a:r>
            <a:r>
              <a:rPr lang="el-GR" dirty="0"/>
              <a:t>στην είσοδο, με </a:t>
            </a:r>
            <a:r>
              <a:rPr lang="en-US" dirty="0"/>
              <a:t>16 </a:t>
            </a:r>
            <a:r>
              <a:rPr lang="el-GR" dirty="0"/>
              <a:t>φίλτρα εξόδου στη συνέλιξη</a:t>
            </a:r>
            <a:r>
              <a:rPr lang="en-US" dirty="0"/>
              <a:t>, </a:t>
            </a:r>
            <a:r>
              <a:rPr lang="el-GR" dirty="0"/>
              <a:t>με βήμα μετατόπισης (</a:t>
            </a:r>
            <a:r>
              <a:rPr lang="en-US" dirty="0"/>
              <a:t>stride length</a:t>
            </a:r>
            <a:r>
              <a:rPr lang="el-GR" dirty="0"/>
              <a:t>)</a:t>
            </a:r>
            <a:r>
              <a:rPr lang="en-US" dirty="0"/>
              <a:t> 1, </a:t>
            </a:r>
            <a:r>
              <a:rPr lang="el-GR" dirty="0"/>
              <a:t>μέγεθος πυρήνα </a:t>
            </a:r>
            <a:r>
              <a:rPr lang="en-US" dirty="0"/>
              <a:t>(</a:t>
            </a:r>
            <a:r>
              <a:rPr lang="el-GR" dirty="0"/>
              <a:t>μήκος του </a:t>
            </a:r>
            <a:r>
              <a:rPr lang="en-US" dirty="0"/>
              <a:t>1D </a:t>
            </a:r>
            <a:r>
              <a:rPr lang="el-GR" dirty="0"/>
              <a:t>παραθύρου συνέλιξης</a:t>
            </a:r>
            <a:r>
              <a:rPr lang="en-US" dirty="0"/>
              <a:t>) 4 </a:t>
            </a:r>
            <a:r>
              <a:rPr lang="el-GR" dirty="0"/>
              <a:t>και γραμμική ενεργοποίηση</a:t>
            </a:r>
            <a:endParaRPr lang="en-US" dirty="0"/>
          </a:p>
          <a:p>
            <a:r>
              <a:rPr lang="el-GR" dirty="0"/>
              <a:t>ακολουθούμενο από δυο </a:t>
            </a:r>
            <a:r>
              <a:rPr lang="en-US" dirty="0"/>
              <a:t>LSTMs </a:t>
            </a:r>
            <a:r>
              <a:rPr lang="el-GR" dirty="0"/>
              <a:t>διπλής κατεύθυνσης σε σειρά, μεγέθους</a:t>
            </a:r>
            <a:r>
              <a:rPr lang="en-US" dirty="0"/>
              <a:t> 128 </a:t>
            </a:r>
            <a:r>
              <a:rPr lang="el-GR" dirty="0"/>
              <a:t>και</a:t>
            </a:r>
            <a:r>
              <a:rPr lang="en-US" dirty="0"/>
              <a:t> 256, </a:t>
            </a:r>
            <a:r>
              <a:rPr lang="el-GR" dirty="0"/>
              <a:t>αντίστοιχα</a:t>
            </a:r>
            <a:endParaRPr lang="en-US" dirty="0"/>
          </a:p>
          <a:p>
            <a:r>
              <a:rPr lang="el-GR" dirty="0"/>
              <a:t>ακολουθούμενα από ένα πλήρως συνδεδεμένο επίπεδο με </a:t>
            </a:r>
            <a:r>
              <a:rPr lang="en-US" dirty="0"/>
              <a:t>128 </a:t>
            </a:r>
            <a:r>
              <a:rPr lang="el-GR" dirty="0"/>
              <a:t>νευρώνες και ενεργοποίηση τύπου</a:t>
            </a:r>
            <a:r>
              <a:rPr lang="en-US" dirty="0"/>
              <a:t> </a:t>
            </a:r>
            <a:r>
              <a:rPr lang="en-US" i="1" dirty="0" err="1"/>
              <a:t>tanh</a:t>
            </a:r>
            <a:endParaRPr lang="en-US" dirty="0"/>
          </a:p>
          <a:p>
            <a:r>
              <a:rPr lang="el-GR" dirty="0"/>
              <a:t>και τελικά ένα επίπεδο εξόδου, ενός νευρώνα, με γραμμική ενεργοποίηση, για την τελική πρόβλεψη. </a:t>
            </a:r>
          </a:p>
          <a:p>
            <a:pPr marL="0" indent="0">
              <a:buNone/>
            </a:pPr>
            <a:r>
              <a:rPr lang="el-GR" dirty="0"/>
              <a:t>Το δίκτυο εκπαιδεύτηκε ανά συσκευή-στόχο</a:t>
            </a:r>
          </a:p>
          <a:p>
            <a:pPr marL="0" indent="0">
              <a:buNone/>
            </a:pPr>
            <a:r>
              <a:rPr lang="el-GR" dirty="0"/>
              <a:t>Στοχαστική κατάβαση κλίσης (</a:t>
            </a:r>
            <a:r>
              <a:rPr lang="en-US" dirty="0"/>
              <a:t>stochastic gradient descent</a:t>
            </a:r>
            <a:r>
              <a:rPr lang="el-GR" dirty="0"/>
              <a:t>) χρησιμοποιήθηκε για την τροποποίηση κάθε βάρους και τη μείωση του σφάλματος</a:t>
            </a:r>
          </a:p>
          <a:p>
            <a:pPr marL="0" indent="0">
              <a:buNone/>
            </a:pPr>
            <a:r>
              <a:rPr lang="el-GR" dirty="0"/>
              <a:t>Η εκπαίδευση πραγματοποιήθηκε με δεδομένα που συλλέχθηκαν κατά τη διάρκεια μιας χρονικής περιόδου και </a:t>
            </a:r>
            <a:r>
              <a:rPr lang="en-US" dirty="0"/>
              <a:t>o</a:t>
            </a:r>
            <a:r>
              <a:rPr lang="el-GR" dirty="0"/>
              <a:t> έλεγχος πραγματοποιήθηκε με άγνωστα δεδομένα άλλης χρονικής περιόδου</a:t>
            </a:r>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9832" y="1106932"/>
            <a:ext cx="1885845" cy="1178653"/>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14</a:t>
            </a:fld>
            <a:endParaRPr lang="el-GR"/>
          </a:p>
        </p:txBody>
      </p:sp>
    </p:spTree>
    <p:extLst>
      <p:ext uri="{BB962C8B-B14F-4D97-AF65-F5344CB8AC3E}">
        <p14:creationId xmlns:p14="http://schemas.microsoft.com/office/powerpoint/2010/main" val="24912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46983" y="181625"/>
            <a:ext cx="10515600" cy="532497"/>
          </a:xfrm>
        </p:spPr>
        <p:txBody>
          <a:bodyPr>
            <a:normAutofit fontScale="90000"/>
          </a:bodyPr>
          <a:lstStyle/>
          <a:p>
            <a:pPr algn="ctr"/>
            <a:r>
              <a:rPr lang="el-GR" dirty="0"/>
              <a:t>Μετρικές απόδοσης (1/2)</a:t>
            </a:r>
          </a:p>
        </p:txBody>
      </p:sp>
      <p:sp>
        <p:nvSpPr>
          <p:cNvPr id="3" name="Θέση περιεχομένου 2"/>
          <p:cNvSpPr>
            <a:spLocks noGrp="1"/>
          </p:cNvSpPr>
          <p:nvPr>
            <p:ph idx="1"/>
          </p:nvPr>
        </p:nvSpPr>
        <p:spPr>
          <a:xfrm>
            <a:off x="260059" y="903315"/>
            <a:ext cx="11476139" cy="5662569"/>
          </a:xfrm>
        </p:spPr>
        <p:txBody>
          <a:bodyPr>
            <a:normAutofit lnSpcReduction="10000"/>
          </a:bodyPr>
          <a:lstStyle/>
          <a:p>
            <a:pPr marL="0" indent="0">
              <a:buNone/>
            </a:pPr>
            <a:r>
              <a:rPr lang="el-GR" dirty="0"/>
              <a:t>Ακρίβεια (</a:t>
            </a:r>
            <a:r>
              <a:rPr lang="en-US" b="1" dirty="0"/>
              <a:t>Precision</a:t>
            </a:r>
            <a:r>
              <a:rPr lang="el-GR" dirty="0"/>
              <a:t>)</a:t>
            </a:r>
            <a:r>
              <a:rPr lang="en-US" dirty="0"/>
              <a:t>, </a:t>
            </a:r>
            <a:r>
              <a:rPr lang="el-GR" dirty="0"/>
              <a:t>Ανάκληση (</a:t>
            </a:r>
            <a:r>
              <a:rPr lang="en-US" b="1" dirty="0"/>
              <a:t>Recall</a:t>
            </a:r>
            <a:r>
              <a:rPr lang="el-GR" dirty="0"/>
              <a:t>)</a:t>
            </a:r>
            <a:r>
              <a:rPr lang="en-US" dirty="0"/>
              <a:t>, </a:t>
            </a:r>
            <a:r>
              <a:rPr lang="el-GR" dirty="0"/>
              <a:t>Ορθότητα (</a:t>
            </a:r>
            <a:r>
              <a:rPr lang="en-US" b="1" dirty="0"/>
              <a:t>Accuracy</a:t>
            </a:r>
            <a:r>
              <a:rPr lang="el-GR" dirty="0"/>
              <a:t>) και</a:t>
            </a:r>
            <a:r>
              <a:rPr lang="en-US" dirty="0"/>
              <a:t> </a:t>
            </a:r>
            <a:r>
              <a:rPr lang="el-GR" dirty="0"/>
              <a:t>μετρική                              </a:t>
            </a:r>
            <a:r>
              <a:rPr lang="en-US" dirty="0"/>
              <a:t>F1 </a:t>
            </a:r>
            <a:r>
              <a:rPr lang="el-GR" dirty="0"/>
              <a:t>(</a:t>
            </a:r>
            <a:r>
              <a:rPr lang="en-US" b="1" dirty="0"/>
              <a:t>F1 score</a:t>
            </a:r>
            <a:r>
              <a:rPr lang="en-US" dirty="0"/>
              <a:t>) </a:t>
            </a:r>
            <a:r>
              <a:rPr lang="el-GR" dirty="0"/>
              <a:t>χρησιμοποιήθηκαν ως δείκτες απόδοσης</a:t>
            </a:r>
            <a:endParaRPr lang="en-US" dirty="0"/>
          </a:p>
          <a:p>
            <a:r>
              <a:rPr lang="en-US" dirty="0"/>
              <a:t>P: </a:t>
            </a:r>
            <a:r>
              <a:rPr lang="el-GR" dirty="0"/>
              <a:t>συνολικός αριθμός θετικών συμβάντων</a:t>
            </a:r>
            <a:endParaRPr lang="en-US" dirty="0"/>
          </a:p>
          <a:p>
            <a:r>
              <a:rPr lang="en-US" dirty="0"/>
              <a:t>N: </a:t>
            </a:r>
            <a:r>
              <a:rPr lang="el-GR" dirty="0"/>
              <a:t>συνολικός αριθμός αρνητικών συμβάντων</a:t>
            </a:r>
            <a:endParaRPr lang="en-US" dirty="0"/>
          </a:p>
          <a:p>
            <a:r>
              <a:rPr lang="en-US" dirty="0"/>
              <a:t>TP: </a:t>
            </a:r>
            <a:r>
              <a:rPr lang="el-GR" dirty="0"/>
              <a:t>αληθώς θετικά (</a:t>
            </a:r>
            <a:r>
              <a:rPr lang="en-US" dirty="0"/>
              <a:t>true positive</a:t>
            </a:r>
            <a:r>
              <a:rPr lang="el-GR" dirty="0"/>
              <a:t>)</a:t>
            </a:r>
            <a:endParaRPr lang="en-US" dirty="0"/>
          </a:p>
          <a:p>
            <a:r>
              <a:rPr lang="en-US" dirty="0"/>
              <a:t>FP: </a:t>
            </a:r>
            <a:r>
              <a:rPr lang="el-GR" dirty="0"/>
              <a:t>ψευδώς θετικά (</a:t>
            </a:r>
            <a:r>
              <a:rPr lang="en-US" dirty="0"/>
              <a:t>false positive</a:t>
            </a:r>
            <a:r>
              <a:rPr lang="el-GR" dirty="0"/>
              <a:t>)</a:t>
            </a:r>
            <a:endParaRPr lang="en-US" dirty="0"/>
          </a:p>
          <a:p>
            <a:r>
              <a:rPr lang="en-US" dirty="0"/>
              <a:t>TN: </a:t>
            </a:r>
            <a:r>
              <a:rPr lang="el-GR" dirty="0"/>
              <a:t>αληθώς αρνητικά (</a:t>
            </a:r>
            <a:r>
              <a:rPr lang="en-US" dirty="0"/>
              <a:t>true negative</a:t>
            </a:r>
            <a:r>
              <a:rPr lang="el-GR" dirty="0"/>
              <a:t>)</a:t>
            </a:r>
            <a:endParaRPr lang="en-US" dirty="0"/>
          </a:p>
          <a:p>
            <a:r>
              <a:rPr lang="en-US" dirty="0"/>
              <a:t>FN: </a:t>
            </a:r>
            <a:r>
              <a:rPr lang="el-GR" dirty="0"/>
              <a:t>ψευδώς αρνητικά (</a:t>
            </a:r>
            <a:r>
              <a:rPr lang="en-US" dirty="0"/>
              <a:t>false negative</a:t>
            </a:r>
            <a:r>
              <a:rPr lang="el-GR" dirty="0"/>
              <a:t>)</a:t>
            </a:r>
            <a:endParaRPr lang="en-US" dirty="0"/>
          </a:p>
          <a:p>
            <a:r>
              <a:rPr lang="en-US" b="1" dirty="0"/>
              <a:t>Accuracy</a:t>
            </a:r>
            <a:r>
              <a:rPr lang="el-GR" b="1" dirty="0"/>
              <a:t>:</a:t>
            </a:r>
            <a:r>
              <a:rPr lang="en-US" dirty="0"/>
              <a:t> </a:t>
            </a:r>
            <a:r>
              <a:rPr lang="el-GR" dirty="0"/>
              <a:t>μετρά τα αληθώς υπολογισμένα συμβάντα, ως                                                   προς τις συνολικές παρατηρήσεις</a:t>
            </a:r>
            <a:endParaRPr lang="en-US" dirty="0"/>
          </a:p>
          <a:p>
            <a:r>
              <a:rPr lang="en-US" b="1" dirty="0"/>
              <a:t>Precision</a:t>
            </a:r>
            <a:r>
              <a:rPr lang="el-GR" b="1" dirty="0"/>
              <a:t>:</a:t>
            </a:r>
            <a:r>
              <a:rPr lang="en-US" dirty="0"/>
              <a:t> </a:t>
            </a:r>
            <a:r>
              <a:rPr lang="el-GR" dirty="0"/>
              <a:t>μετρά τα ποσοστό των </a:t>
            </a:r>
            <a:r>
              <a:rPr lang="en-US" dirty="0"/>
              <a:t>“</a:t>
            </a:r>
            <a:r>
              <a:rPr lang="el-GR" dirty="0"/>
              <a:t>σωστών</a:t>
            </a:r>
            <a:r>
              <a:rPr lang="en-US" dirty="0"/>
              <a:t>”</a:t>
            </a:r>
            <a:r>
              <a:rPr lang="el-GR" dirty="0"/>
              <a:t> συμβάντων τα                                                    οποία είναι συναφή</a:t>
            </a:r>
            <a:endParaRPr lang="en-US" dirty="0"/>
          </a:p>
          <a:p>
            <a:r>
              <a:rPr lang="en-US" b="1" dirty="0"/>
              <a:t>Recall</a:t>
            </a:r>
            <a:r>
              <a:rPr lang="el-GR" b="1" dirty="0"/>
              <a:t>:</a:t>
            </a:r>
            <a:r>
              <a:rPr lang="en-US" b="1" dirty="0"/>
              <a:t> </a:t>
            </a:r>
            <a:r>
              <a:rPr lang="el-GR" dirty="0"/>
              <a:t>μετρά το ποσοστό των</a:t>
            </a:r>
            <a:r>
              <a:rPr lang="en-US" dirty="0"/>
              <a:t> “</a:t>
            </a:r>
            <a:r>
              <a:rPr lang="el-GR" dirty="0"/>
              <a:t>σωστών</a:t>
            </a:r>
            <a:r>
              <a:rPr lang="en-US" dirty="0"/>
              <a:t>” </a:t>
            </a:r>
            <a:r>
              <a:rPr lang="el-GR" dirty="0"/>
              <a:t>συμβάντων</a:t>
            </a:r>
            <a:r>
              <a:rPr lang="en-US" dirty="0"/>
              <a:t> </a:t>
            </a:r>
            <a:r>
              <a:rPr lang="el-GR" dirty="0"/>
              <a:t>τα                                                 οποία βρέθηκαν</a:t>
            </a:r>
            <a:endParaRPr lang="en-US" dirty="0"/>
          </a:p>
          <a:p>
            <a:r>
              <a:rPr lang="en-US" b="1" dirty="0"/>
              <a:t>F1 score</a:t>
            </a:r>
            <a:r>
              <a:rPr lang="en-US" dirty="0"/>
              <a:t>: </a:t>
            </a:r>
            <a:r>
              <a:rPr lang="el-GR" dirty="0"/>
              <a:t>είναι ο αρμονικός μέσος των </a:t>
            </a:r>
            <a:r>
              <a:rPr lang="en-US" dirty="0"/>
              <a:t>Precision </a:t>
            </a:r>
            <a:r>
              <a:rPr lang="el-GR" dirty="0"/>
              <a:t>και</a:t>
            </a:r>
            <a:r>
              <a:rPr lang="en-US" dirty="0"/>
              <a:t> Recall</a:t>
            </a:r>
          </a:p>
          <a:p>
            <a:endParaRPr lang="el-GR" dirty="0"/>
          </a:p>
        </p:txBody>
      </p:sp>
      <p:pic>
        <p:nvPicPr>
          <p:cNvPr id="4" name="Εικόνα 3"/>
          <p:cNvPicPr>
            <a:picLocks noChangeAspect="1"/>
          </p:cNvPicPr>
          <p:nvPr/>
        </p:nvPicPr>
        <p:blipFill>
          <a:blip r:embed="rId2"/>
          <a:stretch>
            <a:fillRect/>
          </a:stretch>
        </p:blipFill>
        <p:spPr>
          <a:xfrm>
            <a:off x="7952763" y="3815469"/>
            <a:ext cx="4177718" cy="2979912"/>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486" y="1132812"/>
            <a:ext cx="2580306" cy="1595787"/>
          </a:xfrm>
          <a:prstGeom prst="rect">
            <a:avLst/>
          </a:prstGeom>
        </p:spPr>
      </p:pic>
      <p:pic>
        <p:nvPicPr>
          <p:cNvPr id="6" name="Εικόνα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7" name="Θέση αριθμού διαφάνειας 6"/>
          <p:cNvSpPr>
            <a:spLocks noGrp="1"/>
          </p:cNvSpPr>
          <p:nvPr>
            <p:ph type="sldNum" sz="quarter" idx="12"/>
          </p:nvPr>
        </p:nvSpPr>
        <p:spPr/>
        <p:txBody>
          <a:bodyPr/>
          <a:lstStyle/>
          <a:p>
            <a:fld id="{F3AC2C84-9003-4C8E-A258-84F4948B0F10}" type="slidenum">
              <a:rPr lang="el-GR" smtClean="0"/>
              <a:t>15</a:t>
            </a:fld>
            <a:endParaRPr lang="el-GR"/>
          </a:p>
        </p:txBody>
      </p:sp>
    </p:spTree>
    <p:extLst>
      <p:ext uri="{BB962C8B-B14F-4D97-AF65-F5344CB8AC3E}">
        <p14:creationId xmlns:p14="http://schemas.microsoft.com/office/powerpoint/2010/main" val="1527690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170571" y="312571"/>
            <a:ext cx="7082486" cy="914688"/>
          </a:xfrm>
        </p:spPr>
        <p:txBody>
          <a:bodyPr/>
          <a:lstStyle/>
          <a:p>
            <a:r>
              <a:rPr lang="el-GR" dirty="0"/>
              <a:t>Μετρικές απόδοσης (2/2)</a:t>
            </a:r>
          </a:p>
        </p:txBody>
      </p:sp>
      <p:sp>
        <p:nvSpPr>
          <p:cNvPr id="3" name="Θέση περιεχομένου 2"/>
          <p:cNvSpPr>
            <a:spLocks noGrp="1"/>
          </p:cNvSpPr>
          <p:nvPr>
            <p:ph idx="1"/>
          </p:nvPr>
        </p:nvSpPr>
        <p:spPr>
          <a:xfrm>
            <a:off x="0" y="1653176"/>
            <a:ext cx="9957732" cy="4953154"/>
          </a:xfrm>
        </p:spPr>
        <p:txBody>
          <a:bodyPr>
            <a:normAutofit/>
          </a:bodyPr>
          <a:lstStyle/>
          <a:p>
            <a:r>
              <a:rPr lang="el-GR" sz="2400" dirty="0"/>
              <a:t>Όταν οι τιμές ελέγχου (</a:t>
            </a:r>
            <a:r>
              <a:rPr lang="en-US" sz="2400" dirty="0"/>
              <a:t>ground-truth</a:t>
            </a:r>
            <a:r>
              <a:rPr lang="el-GR" sz="2400" dirty="0"/>
              <a:t>), ή οι εκτιμώμενες τιμές     στην έξοδο του </a:t>
            </a:r>
            <a:r>
              <a:rPr lang="el-GR" sz="2400" dirty="0" err="1"/>
              <a:t>νευρωνικού</a:t>
            </a:r>
            <a:r>
              <a:rPr lang="el-GR" sz="2400" dirty="0"/>
              <a:t> δικτύου υπερβαίνουν ένα κατώτατο όριο, αυτό υποδεικνύει μια μετάβαση από την κατάσταση "εκτός λειτουργίας" στην κατάσταση "ενεργοποίησης" για τη συγκεκριμένη συσκευή και αντίστροφα</a:t>
            </a:r>
          </a:p>
          <a:p>
            <a:endParaRPr lang="el-GR" sz="2400" dirty="0"/>
          </a:p>
          <a:p>
            <a:r>
              <a:rPr lang="el-GR" sz="2400" dirty="0"/>
              <a:t>Αυτές οι μεταβάσεις χρησιμοποιήθηκαν για τον υπολογισμό των μετρικών απόδοσης (</a:t>
            </a:r>
            <a:r>
              <a:rPr lang="en-US" sz="2400" dirty="0"/>
              <a:t>Accuracy, Precision, Recall</a:t>
            </a:r>
            <a:r>
              <a:rPr lang="el-GR" sz="2400" dirty="0"/>
              <a:t> και </a:t>
            </a:r>
            <a:r>
              <a:rPr lang="en-US" sz="2400" dirty="0"/>
              <a:t>F1 score</a:t>
            </a:r>
            <a:r>
              <a:rPr lang="el-GR" sz="2400" dirty="0"/>
              <a:t>)</a:t>
            </a:r>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9154" y="1152983"/>
            <a:ext cx="2004969" cy="1503727"/>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16</a:t>
            </a:fld>
            <a:endParaRPr lang="el-GR"/>
          </a:p>
        </p:txBody>
      </p:sp>
    </p:spTree>
    <p:extLst>
      <p:ext uri="{BB962C8B-B14F-4D97-AF65-F5344CB8AC3E}">
        <p14:creationId xmlns:p14="http://schemas.microsoft.com/office/powerpoint/2010/main" val="192595199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1581" y="295729"/>
            <a:ext cx="10515600" cy="576435"/>
          </a:xfrm>
        </p:spPr>
        <p:txBody>
          <a:bodyPr>
            <a:normAutofit fontScale="90000"/>
          </a:bodyPr>
          <a:lstStyle/>
          <a:p>
            <a:pPr algn="ctr"/>
            <a:r>
              <a:rPr lang="el-GR" dirty="0"/>
              <a:t>Διαχωρισμός ισχύος για το ψυγείο</a:t>
            </a:r>
          </a:p>
        </p:txBody>
      </p:sp>
      <p:pic>
        <p:nvPicPr>
          <p:cNvPr id="4" name="Θέση περιεχομένου 3"/>
          <p:cNvPicPr>
            <a:picLocks noGrp="1" noChangeAspect="1"/>
          </p:cNvPicPr>
          <p:nvPr>
            <p:ph idx="1"/>
          </p:nvPr>
        </p:nvPicPr>
        <p:blipFill>
          <a:blip r:embed="rId2"/>
          <a:stretch>
            <a:fillRect/>
          </a:stretch>
        </p:blipFill>
        <p:spPr>
          <a:xfrm>
            <a:off x="61405" y="1125465"/>
            <a:ext cx="9653045" cy="5676687"/>
          </a:xfrm>
          <a:prstGeom prst="rect">
            <a:avLst/>
          </a:prstGeom>
        </p:spPr>
      </p:pic>
      <p:pic>
        <p:nvPicPr>
          <p:cNvPr id="5" name="Εικόνα 4"/>
          <p:cNvPicPr>
            <a:picLocks noChangeAspect="1"/>
          </p:cNvPicPr>
          <p:nvPr/>
        </p:nvPicPr>
        <p:blipFill>
          <a:blip r:embed="rId3"/>
          <a:stretch>
            <a:fillRect/>
          </a:stretch>
        </p:blipFill>
        <p:spPr>
          <a:xfrm>
            <a:off x="7493711" y="4353888"/>
            <a:ext cx="4540685" cy="1589240"/>
          </a:xfrm>
          <a:prstGeom prst="rect">
            <a:avLst/>
          </a:prstGeom>
        </p:spPr>
      </p:pic>
      <p:sp>
        <p:nvSpPr>
          <p:cNvPr id="6" name="Ορθογώνιο 5"/>
          <p:cNvSpPr/>
          <p:nvPr/>
        </p:nvSpPr>
        <p:spPr>
          <a:xfrm>
            <a:off x="2892417" y="1138067"/>
            <a:ext cx="1771861" cy="646331"/>
          </a:xfrm>
          <a:prstGeom prst="rect">
            <a:avLst/>
          </a:prstGeom>
        </p:spPr>
        <p:txBody>
          <a:bodyPr wrap="square">
            <a:spAutoFit/>
          </a:bodyPr>
          <a:lstStyle/>
          <a:p>
            <a:r>
              <a:rPr lang="en-US" dirty="0">
                <a:solidFill>
                  <a:schemeClr val="bg1"/>
                </a:solidFill>
              </a:rPr>
              <a:t>Ground-truth </a:t>
            </a:r>
            <a:r>
              <a:rPr lang="el-GR" dirty="0">
                <a:solidFill>
                  <a:schemeClr val="bg1"/>
                </a:solidFill>
              </a:rPr>
              <a:t>και πρόβλεψη</a:t>
            </a:r>
            <a:endParaRPr lang="en-US" dirty="0">
              <a:solidFill>
                <a:schemeClr val="bg1"/>
              </a:solidFill>
            </a:endParaRPr>
          </a:p>
        </p:txBody>
      </p:sp>
      <p:pic>
        <p:nvPicPr>
          <p:cNvPr id="7" name="Εικόνα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13656" y="1138067"/>
            <a:ext cx="1789382" cy="1099291"/>
          </a:xfrm>
          <a:prstGeom prst="rect">
            <a:avLst/>
          </a:prstGeom>
        </p:spPr>
      </p:pic>
      <p:pic>
        <p:nvPicPr>
          <p:cNvPr id="8" name="Εικόνα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9" name="Θέση αριθμού διαφάνειας 8"/>
          <p:cNvSpPr>
            <a:spLocks noGrp="1"/>
          </p:cNvSpPr>
          <p:nvPr>
            <p:ph type="sldNum" sz="quarter" idx="12"/>
          </p:nvPr>
        </p:nvSpPr>
        <p:spPr/>
        <p:txBody>
          <a:bodyPr/>
          <a:lstStyle/>
          <a:p>
            <a:fld id="{F3AC2C84-9003-4C8E-A258-84F4948B0F10}" type="slidenum">
              <a:rPr lang="el-GR" smtClean="0"/>
              <a:t>17</a:t>
            </a:fld>
            <a:endParaRPr lang="el-GR"/>
          </a:p>
        </p:txBody>
      </p:sp>
    </p:spTree>
    <p:extLst>
      <p:ext uri="{BB962C8B-B14F-4D97-AF65-F5344CB8AC3E}">
        <p14:creationId xmlns:p14="http://schemas.microsoft.com/office/powerpoint/2010/main" val="178464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110030" y="89403"/>
            <a:ext cx="6406506" cy="1270139"/>
          </a:xfrm>
        </p:spPr>
        <p:txBody>
          <a:bodyPr>
            <a:normAutofit fontScale="90000"/>
          </a:bodyPr>
          <a:lstStyle/>
          <a:p>
            <a:pPr algn="ctr"/>
            <a:r>
              <a:rPr lang="el-GR" dirty="0"/>
              <a:t>Διαχωρισμός ισχύος για τον ηλεκτρικό φούρνο</a:t>
            </a:r>
          </a:p>
        </p:txBody>
      </p:sp>
      <p:pic>
        <p:nvPicPr>
          <p:cNvPr id="4" name="Εικόνα 3"/>
          <p:cNvPicPr>
            <a:picLocks noChangeAspect="1"/>
          </p:cNvPicPr>
          <p:nvPr/>
        </p:nvPicPr>
        <p:blipFill>
          <a:blip r:embed="rId2"/>
          <a:stretch>
            <a:fillRect/>
          </a:stretch>
        </p:blipFill>
        <p:spPr>
          <a:xfrm>
            <a:off x="126264" y="1473496"/>
            <a:ext cx="9401360" cy="5309003"/>
          </a:xfrm>
          <a:prstGeom prst="rect">
            <a:avLst/>
          </a:prstGeom>
        </p:spPr>
      </p:pic>
      <p:pic>
        <p:nvPicPr>
          <p:cNvPr id="5" name="Εικόνα 4"/>
          <p:cNvPicPr>
            <a:picLocks noChangeAspect="1"/>
          </p:cNvPicPr>
          <p:nvPr/>
        </p:nvPicPr>
        <p:blipFill>
          <a:blip r:embed="rId3"/>
          <a:stretch>
            <a:fillRect/>
          </a:stretch>
        </p:blipFill>
        <p:spPr>
          <a:xfrm>
            <a:off x="7056240" y="3526442"/>
            <a:ext cx="4722891" cy="1720588"/>
          </a:xfrm>
          <a:prstGeom prst="rect">
            <a:avLst/>
          </a:prstGeom>
        </p:spPr>
      </p:pic>
      <p:sp>
        <p:nvSpPr>
          <p:cNvPr id="6" name="Ορθογώνιο 5"/>
          <p:cNvSpPr/>
          <p:nvPr/>
        </p:nvSpPr>
        <p:spPr>
          <a:xfrm>
            <a:off x="1548331" y="3297108"/>
            <a:ext cx="2998502" cy="646331"/>
          </a:xfrm>
          <a:prstGeom prst="rect">
            <a:avLst/>
          </a:prstGeom>
        </p:spPr>
        <p:txBody>
          <a:bodyPr wrap="square">
            <a:spAutoFit/>
          </a:bodyPr>
          <a:lstStyle/>
          <a:p>
            <a:r>
              <a:rPr lang="el-GR" dirty="0">
                <a:solidFill>
                  <a:schemeClr val="bg1"/>
                </a:solidFill>
              </a:rPr>
              <a:t>Εμφάνιση σημαντικού αριθμού ψευδώς θετικών</a:t>
            </a:r>
            <a:endParaRPr lang="en-US" dirty="0">
              <a:solidFill>
                <a:schemeClr val="bg1"/>
              </a:solidFill>
            </a:endParaRPr>
          </a:p>
        </p:txBody>
      </p:sp>
      <p:sp>
        <p:nvSpPr>
          <p:cNvPr id="7" name="Ορθογώνιο 6"/>
          <p:cNvSpPr/>
          <p:nvPr/>
        </p:nvSpPr>
        <p:spPr>
          <a:xfrm>
            <a:off x="7050635" y="2119827"/>
            <a:ext cx="1687972" cy="646331"/>
          </a:xfrm>
          <a:prstGeom prst="rect">
            <a:avLst/>
          </a:prstGeom>
        </p:spPr>
        <p:txBody>
          <a:bodyPr wrap="square">
            <a:spAutoFit/>
          </a:bodyPr>
          <a:lstStyle/>
          <a:p>
            <a:r>
              <a:rPr lang="en-US" dirty="0">
                <a:solidFill>
                  <a:schemeClr val="bg1"/>
                </a:solidFill>
              </a:rPr>
              <a:t>Ground-truth </a:t>
            </a:r>
            <a:r>
              <a:rPr lang="el-GR" dirty="0">
                <a:solidFill>
                  <a:schemeClr val="bg1"/>
                </a:solidFill>
              </a:rPr>
              <a:t>και πρόβλεψη</a:t>
            </a:r>
            <a:endParaRPr lang="en-US" dirty="0">
              <a:solidFill>
                <a:schemeClr val="bg1"/>
              </a:solidFill>
            </a:endParaRPr>
          </a:p>
        </p:txBody>
      </p:sp>
      <p:pic>
        <p:nvPicPr>
          <p:cNvPr id="8" name="Εικόνα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7562" y="1139335"/>
            <a:ext cx="2141569" cy="985444"/>
          </a:xfrm>
          <a:prstGeom prst="rect">
            <a:avLst/>
          </a:prstGeom>
        </p:spPr>
      </p:pic>
      <p:pic>
        <p:nvPicPr>
          <p:cNvPr id="9" name="Εικόνα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10" name="Θέση αριθμού διαφάνειας 9"/>
          <p:cNvSpPr>
            <a:spLocks noGrp="1"/>
          </p:cNvSpPr>
          <p:nvPr>
            <p:ph type="sldNum" sz="quarter" idx="12"/>
          </p:nvPr>
        </p:nvSpPr>
        <p:spPr/>
        <p:txBody>
          <a:bodyPr/>
          <a:lstStyle/>
          <a:p>
            <a:fld id="{F3AC2C84-9003-4C8E-A258-84F4948B0F10}" type="slidenum">
              <a:rPr lang="el-GR" smtClean="0"/>
              <a:t>18</a:t>
            </a:fld>
            <a:endParaRPr lang="el-GR"/>
          </a:p>
        </p:txBody>
      </p:sp>
    </p:spTree>
    <p:extLst>
      <p:ext uri="{BB962C8B-B14F-4D97-AF65-F5344CB8AC3E}">
        <p14:creationId xmlns:p14="http://schemas.microsoft.com/office/powerpoint/2010/main" val="1667788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p:cNvPicPr>
            <a:picLocks noChangeAspect="1"/>
          </p:cNvPicPr>
          <p:nvPr/>
        </p:nvPicPr>
        <p:blipFill>
          <a:blip r:embed="rId2"/>
          <a:stretch>
            <a:fillRect/>
          </a:stretch>
        </p:blipFill>
        <p:spPr>
          <a:xfrm>
            <a:off x="61406" y="991134"/>
            <a:ext cx="9904760" cy="5792336"/>
          </a:xfrm>
          <a:prstGeom prst="rect">
            <a:avLst/>
          </a:prstGeom>
        </p:spPr>
      </p:pic>
      <p:sp>
        <p:nvSpPr>
          <p:cNvPr id="5" name="Τίτλος 1"/>
          <p:cNvSpPr txBox="1">
            <a:spLocks/>
          </p:cNvSpPr>
          <p:nvPr/>
        </p:nvSpPr>
        <p:spPr>
          <a:xfrm>
            <a:off x="2617365" y="133591"/>
            <a:ext cx="6073629" cy="929825"/>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dirty="0"/>
              <a:t>Διαχωρισμός ισχύος για τον ηλεκτρικό φούρνο</a:t>
            </a:r>
          </a:p>
        </p:txBody>
      </p:sp>
      <p:sp>
        <p:nvSpPr>
          <p:cNvPr id="6" name="Ορθογώνιο 5"/>
          <p:cNvSpPr/>
          <p:nvPr/>
        </p:nvSpPr>
        <p:spPr>
          <a:xfrm>
            <a:off x="6776520" y="1736521"/>
            <a:ext cx="2753374" cy="646331"/>
          </a:xfrm>
          <a:prstGeom prst="rect">
            <a:avLst/>
          </a:prstGeom>
        </p:spPr>
        <p:txBody>
          <a:bodyPr wrap="square">
            <a:spAutoFit/>
          </a:bodyPr>
          <a:lstStyle/>
          <a:p>
            <a:r>
              <a:rPr lang="el-GR" dirty="0">
                <a:solidFill>
                  <a:schemeClr val="bg1"/>
                </a:solidFill>
              </a:rPr>
              <a:t>Πρόβλεψη και συνολική καταναλισκόμενη ισχύς</a:t>
            </a:r>
            <a:endParaRPr lang="en-US" dirty="0">
              <a:solidFill>
                <a:schemeClr val="bg1"/>
              </a:solidFill>
            </a:endParaRPr>
          </a:p>
        </p:txBody>
      </p:sp>
      <p:pic>
        <p:nvPicPr>
          <p:cNvPr id="2" name="Εικόνα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160116" y="1132514"/>
            <a:ext cx="1208014" cy="1208014"/>
          </a:xfrm>
          <a:prstGeom prst="rect">
            <a:avLst/>
          </a:prstGeom>
        </p:spPr>
      </p:pic>
      <p:pic>
        <p:nvPicPr>
          <p:cNvPr id="7" name="Εικόνα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3" name="Θέση αριθμού διαφάνειας 2"/>
          <p:cNvSpPr>
            <a:spLocks noGrp="1"/>
          </p:cNvSpPr>
          <p:nvPr>
            <p:ph type="sldNum" sz="quarter" idx="12"/>
          </p:nvPr>
        </p:nvSpPr>
        <p:spPr/>
        <p:txBody>
          <a:bodyPr/>
          <a:lstStyle/>
          <a:p>
            <a:fld id="{F3AC2C84-9003-4C8E-A258-84F4948B0F10}" type="slidenum">
              <a:rPr lang="el-GR" smtClean="0"/>
              <a:t>19</a:t>
            </a:fld>
            <a:endParaRPr lang="el-GR"/>
          </a:p>
        </p:txBody>
      </p:sp>
    </p:spTree>
    <p:extLst>
      <p:ext uri="{BB962C8B-B14F-4D97-AF65-F5344CB8AC3E}">
        <p14:creationId xmlns:p14="http://schemas.microsoft.com/office/powerpoint/2010/main" val="1802705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68447" y="46343"/>
            <a:ext cx="10981188" cy="1111338"/>
          </a:xfrm>
        </p:spPr>
        <p:txBody>
          <a:bodyPr>
            <a:noAutofit/>
          </a:bodyPr>
          <a:lstStyle/>
          <a:p>
            <a:pPr algn="ctr"/>
            <a:r>
              <a:rPr lang="el-GR" sz="2900" dirty="0"/>
              <a:t>Διαχωρισμός κατανάλωσης ενέργειας μέσω παρεμβατικής και μη παρεμβατικής παρακολούθησης φορτίου</a:t>
            </a:r>
          </a:p>
        </p:txBody>
      </p:sp>
      <p:sp>
        <p:nvSpPr>
          <p:cNvPr id="3" name="Θέση περιεχομένου 2"/>
          <p:cNvSpPr>
            <a:spLocks noGrp="1"/>
          </p:cNvSpPr>
          <p:nvPr>
            <p:ph idx="1"/>
          </p:nvPr>
        </p:nvSpPr>
        <p:spPr>
          <a:xfrm>
            <a:off x="553673" y="1157681"/>
            <a:ext cx="11562826" cy="5394121"/>
          </a:xfrm>
        </p:spPr>
        <p:txBody>
          <a:bodyPr>
            <a:noAutofit/>
          </a:bodyPr>
          <a:lstStyle/>
          <a:p>
            <a:pPr marL="0" indent="0">
              <a:buNone/>
            </a:pPr>
            <a:r>
              <a:rPr lang="el-GR" b="1" dirty="0"/>
              <a:t>Ερώτημα:</a:t>
            </a:r>
            <a:r>
              <a:rPr lang="el-GR" dirty="0"/>
              <a:t> Μπορούμε, αναλύοντας </a:t>
            </a:r>
            <a:r>
              <a:rPr lang="en-US" dirty="0"/>
              <a:t>“</a:t>
            </a:r>
            <a:r>
              <a:rPr lang="el-GR" dirty="0"/>
              <a:t>υπογραφές</a:t>
            </a:r>
            <a:r>
              <a:rPr lang="en-US" dirty="0"/>
              <a:t>”</a:t>
            </a:r>
            <a:r>
              <a:rPr lang="el-GR" dirty="0"/>
              <a:t> (δλδ μετρήσιμα χαρακτηριστικά </a:t>
            </a:r>
            <a:br>
              <a:rPr lang="el-GR" dirty="0"/>
            </a:br>
            <a:r>
              <a:rPr lang="el-GR" dirty="0"/>
              <a:t>που εξαρτώνται από τη συγκεκριμένη συσκευή), να αποκαλύψουμε πληροφορίες </a:t>
            </a:r>
            <a:br>
              <a:rPr lang="el-GR" dirty="0"/>
            </a:br>
            <a:r>
              <a:rPr lang="el-GR" dirty="0"/>
              <a:t>σχετικά με τη λειτουργία της συσκευής και τα πρότυπα κατανάλωσής της; </a:t>
            </a:r>
          </a:p>
          <a:p>
            <a:pPr marL="0" indent="0">
              <a:buNone/>
            </a:pPr>
            <a:endParaRPr lang="en-US" dirty="0"/>
          </a:p>
          <a:p>
            <a:pPr>
              <a:buFont typeface="Wingdings" panose="05000000000000000000" pitchFamily="2" charset="2"/>
              <a:buChar char="q"/>
            </a:pPr>
            <a:r>
              <a:rPr lang="el-GR" dirty="0"/>
              <a:t>ΤΟ ΙΔΑΝΙΚΟ ΣΥΣΤΗΜΑ: η κατανάλωση κάθε μεμονωμένης ηλεκτρικής συσκευής </a:t>
            </a:r>
            <a:r>
              <a:rPr lang="el-GR" dirty="0" err="1"/>
              <a:t>μετράται</a:t>
            </a:r>
            <a:r>
              <a:rPr lang="el-GR" dirty="0"/>
              <a:t> σε πραγματικό χρόνο. Προσέγγιση γνωστή ως </a:t>
            </a:r>
            <a:r>
              <a:rPr lang="el-GR" b="1" dirty="0"/>
              <a:t>Παρεμβατική Παρακολούθηση Φορτίου </a:t>
            </a:r>
            <a:r>
              <a:rPr lang="en-US" b="1" dirty="0"/>
              <a:t>(ILM - </a:t>
            </a:r>
            <a:r>
              <a:rPr lang="el-GR" b="1" dirty="0" err="1"/>
              <a:t>Intrusive</a:t>
            </a:r>
            <a:r>
              <a:rPr lang="el-GR" b="1" dirty="0"/>
              <a:t> </a:t>
            </a:r>
            <a:r>
              <a:rPr lang="el-GR" b="1" dirty="0" err="1"/>
              <a:t>Load</a:t>
            </a:r>
            <a:r>
              <a:rPr lang="el-GR" b="1" dirty="0"/>
              <a:t> </a:t>
            </a:r>
            <a:r>
              <a:rPr lang="el-GR" b="1" dirty="0" err="1"/>
              <a:t>Monitor</a:t>
            </a:r>
            <a:r>
              <a:rPr lang="en-US" b="1" dirty="0" err="1"/>
              <a:t>ing</a:t>
            </a:r>
            <a:r>
              <a:rPr lang="el-GR" b="1" dirty="0"/>
              <a:t>) </a:t>
            </a:r>
            <a:r>
              <a:rPr lang="el-GR" dirty="0"/>
              <a:t>ή </a:t>
            </a:r>
            <a:r>
              <a:rPr lang="el-GR" b="1" dirty="0"/>
              <a:t>Κατανεμημένη Επισκόπηση (</a:t>
            </a:r>
            <a:r>
              <a:rPr lang="el-GR" b="1" dirty="0" err="1"/>
              <a:t>Distributed</a:t>
            </a:r>
            <a:r>
              <a:rPr lang="el-GR" b="1" dirty="0"/>
              <a:t> </a:t>
            </a:r>
            <a:r>
              <a:rPr lang="el-GR" b="1" dirty="0" err="1"/>
              <a:t>Sensing</a:t>
            </a:r>
            <a:r>
              <a:rPr lang="el-GR" b="1" dirty="0"/>
              <a:t>)</a:t>
            </a:r>
            <a:r>
              <a:rPr lang="el-GR" dirty="0"/>
              <a:t>. </a:t>
            </a:r>
          </a:p>
          <a:p>
            <a:pPr marL="0" indent="0">
              <a:buNone/>
            </a:pPr>
            <a:r>
              <a:rPr lang="el-GR" dirty="0"/>
              <a:t>Ωστόσο, η κλιμάκωση σε μεγάλο αριθμό πελατών είναι δύσκολη. </a:t>
            </a:r>
          </a:p>
          <a:p>
            <a:pPr marL="0" indent="0">
              <a:buNone/>
            </a:pPr>
            <a:endParaRPr lang="en-US" dirty="0"/>
          </a:p>
          <a:p>
            <a:pPr>
              <a:buFont typeface="Wingdings" panose="05000000000000000000" pitchFamily="2" charset="2"/>
              <a:buChar char="q"/>
            </a:pPr>
            <a:r>
              <a:rPr lang="el-GR" b="1" dirty="0"/>
              <a:t>Μη Παρεμβατική Παρακολούθηση Φορτίου (</a:t>
            </a:r>
            <a:r>
              <a:rPr lang="en-US" b="1" dirty="0"/>
              <a:t>NILM </a:t>
            </a:r>
            <a:r>
              <a:rPr lang="el-GR" b="1" dirty="0"/>
              <a:t>- </a:t>
            </a:r>
            <a:r>
              <a:rPr lang="en-US" b="1" dirty="0"/>
              <a:t>Non-Intrusive Load Monitoring)</a:t>
            </a:r>
            <a:r>
              <a:rPr lang="en-US" dirty="0"/>
              <a:t>, </a:t>
            </a:r>
            <a:r>
              <a:rPr lang="el-GR" dirty="0"/>
              <a:t>ή</a:t>
            </a:r>
            <a:r>
              <a:rPr lang="en-US" dirty="0"/>
              <a:t> </a:t>
            </a:r>
            <a:r>
              <a:rPr lang="el-GR" b="1" dirty="0"/>
              <a:t>Επισκόπηση Μοναδικού Σημείου (</a:t>
            </a:r>
            <a:r>
              <a:rPr lang="en-US" b="1" dirty="0"/>
              <a:t>Single Point Sensing</a:t>
            </a:r>
            <a:r>
              <a:rPr lang="el-GR" b="1" dirty="0"/>
              <a:t>)</a:t>
            </a:r>
            <a:r>
              <a:rPr lang="en-US" dirty="0"/>
              <a:t>: </a:t>
            </a:r>
            <a:r>
              <a:rPr lang="el-GR" dirty="0"/>
              <a:t>εγκατάσταση ενός μόνο μετρητή σε επίπεδο κατοικίας. Αναλύοντας συνεχώς τα πρότυπα κατανάλωσης ενέργειας, οι μεμονωμένες συσκευές, υπό ορισμένες συνθήκες, μπορούν να αναγνωριστούν. </a:t>
            </a:r>
            <a:endParaRPr lang="en-US" dirty="0"/>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2254" y="1157681"/>
            <a:ext cx="1594245" cy="1174458"/>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7" name="Θέση αριθμού διαφάνειας 6"/>
          <p:cNvSpPr>
            <a:spLocks noGrp="1"/>
          </p:cNvSpPr>
          <p:nvPr>
            <p:ph type="sldNum" sz="quarter" idx="12"/>
          </p:nvPr>
        </p:nvSpPr>
        <p:spPr/>
        <p:txBody>
          <a:bodyPr/>
          <a:lstStyle/>
          <a:p>
            <a:fld id="{F3AC2C84-9003-4C8E-A258-84F4948B0F10}" type="slidenum">
              <a:rPr lang="el-GR" smtClean="0"/>
              <a:t>2</a:t>
            </a:fld>
            <a:endParaRPr lang="el-GR"/>
          </a:p>
        </p:txBody>
      </p:sp>
    </p:spTree>
    <p:extLst>
      <p:ext uri="{BB962C8B-B14F-4D97-AF65-F5344CB8AC3E}">
        <p14:creationId xmlns:p14="http://schemas.microsoft.com/office/powerpoint/2010/main" val="314324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Θέση αριθμού διαφάνειας 3"/>
          <p:cNvSpPr>
            <a:spLocks noGrp="1"/>
          </p:cNvSpPr>
          <p:nvPr>
            <p:ph type="sldNum" sz="quarter" idx="12"/>
          </p:nvPr>
        </p:nvSpPr>
        <p:spPr/>
        <p:txBody>
          <a:bodyPr/>
          <a:lstStyle/>
          <a:p>
            <a:fld id="{F3AC2C84-9003-4C8E-A258-84F4948B0F10}" type="slidenum">
              <a:rPr lang="el-GR" smtClean="0"/>
              <a:t>20</a:t>
            </a:fld>
            <a:endParaRPr lang="el-GR"/>
          </a:p>
        </p:txBody>
      </p:sp>
      <p:pic>
        <p:nvPicPr>
          <p:cNvPr id="5" name="Εικόνα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333" y="0"/>
            <a:ext cx="6858000" cy="6858000"/>
          </a:xfrm>
          <a:prstGeom prst="rect">
            <a:avLst/>
          </a:prstGeom>
        </p:spPr>
      </p:pic>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7" name="Ορθογώνιο 6"/>
          <p:cNvSpPr/>
          <p:nvPr/>
        </p:nvSpPr>
        <p:spPr>
          <a:xfrm>
            <a:off x="10429875" y="0"/>
            <a:ext cx="676275" cy="1162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8" name="Εικόνα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8526" y="1162050"/>
            <a:ext cx="3239982" cy="1862137"/>
          </a:xfrm>
          <a:prstGeom prst="rect">
            <a:avLst/>
          </a:prstGeom>
        </p:spPr>
      </p:pic>
      <p:sp>
        <p:nvSpPr>
          <p:cNvPr id="9" name="TextBox 8"/>
          <p:cNvSpPr txBox="1"/>
          <p:nvPr/>
        </p:nvSpPr>
        <p:spPr>
          <a:xfrm>
            <a:off x="8600725" y="3024187"/>
            <a:ext cx="3795583" cy="1754326"/>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Trained…</a:t>
            </a:r>
          </a:p>
          <a:p>
            <a:pPr algn="ctr"/>
            <a:r>
              <a:rPr lang="en-US" dirty="0">
                <a:latin typeface="Times New Roman" panose="02020603050405020304" pitchFamily="18" charset="0"/>
                <a:cs typeface="Times New Roman" panose="02020603050405020304" pitchFamily="18" charset="0"/>
              </a:rPr>
              <a:t>Thank you</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l-G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24239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1406" y="169966"/>
            <a:ext cx="10515600" cy="759000"/>
          </a:xfrm>
        </p:spPr>
        <p:txBody>
          <a:bodyPr>
            <a:normAutofit/>
          </a:bodyPr>
          <a:lstStyle/>
          <a:p>
            <a:pPr algn="ctr"/>
            <a:r>
              <a:rPr lang="el-GR" dirty="0"/>
              <a:t>Τύποι συσκευών και </a:t>
            </a:r>
            <a:r>
              <a:rPr lang="en-US" dirty="0"/>
              <a:t>“</a:t>
            </a:r>
            <a:r>
              <a:rPr lang="el-GR" dirty="0"/>
              <a:t>υπογραφές</a:t>
            </a:r>
            <a:r>
              <a:rPr lang="en-US" dirty="0"/>
              <a:t>”</a:t>
            </a:r>
            <a:endParaRPr lang="el-GR" dirty="0"/>
          </a:p>
        </p:txBody>
      </p:sp>
      <p:sp>
        <p:nvSpPr>
          <p:cNvPr id="3" name="Θέση περιεχομένου 2"/>
          <p:cNvSpPr>
            <a:spLocks noGrp="1"/>
          </p:cNvSpPr>
          <p:nvPr>
            <p:ph idx="1"/>
          </p:nvPr>
        </p:nvSpPr>
        <p:spPr>
          <a:xfrm>
            <a:off x="555478" y="954939"/>
            <a:ext cx="11696996" cy="5826005"/>
          </a:xfrm>
        </p:spPr>
        <p:txBody>
          <a:bodyPr>
            <a:noAutofit/>
          </a:bodyPr>
          <a:lstStyle/>
          <a:p>
            <a:pPr>
              <a:buFont typeface="Wingdings" panose="05000000000000000000" pitchFamily="2" charset="2"/>
              <a:buChar char="q"/>
            </a:pPr>
            <a:r>
              <a:rPr lang="el-GR" b="1" dirty="0"/>
              <a:t>Τύποι συσκευών:          </a:t>
            </a:r>
            <a:r>
              <a:rPr lang="en-US" dirty="0">
                <a:sym typeface="Symbol" panose="05050102010706020507" pitchFamily="18" charset="2"/>
              </a:rPr>
              <a:t> </a:t>
            </a:r>
            <a:r>
              <a:rPr lang="el-GR" dirty="0">
                <a:sym typeface="Symbol" panose="05050102010706020507" pitchFamily="18" charset="2"/>
              </a:rPr>
              <a:t>Σ</a:t>
            </a:r>
            <a:r>
              <a:rPr lang="el-GR" dirty="0"/>
              <a:t>υσκευές </a:t>
            </a:r>
            <a:r>
              <a:rPr lang="en-US" dirty="0"/>
              <a:t>on-off</a:t>
            </a:r>
            <a:r>
              <a:rPr lang="el-GR" dirty="0"/>
              <a:t>                          </a:t>
            </a:r>
          </a:p>
          <a:p>
            <a:pPr marL="0" indent="0">
              <a:buNone/>
            </a:pPr>
            <a:r>
              <a:rPr lang="el-GR" dirty="0">
                <a:sym typeface="Symbol" panose="05050102010706020507" pitchFamily="18" charset="2"/>
              </a:rPr>
              <a:t>                                             </a:t>
            </a:r>
            <a:r>
              <a:rPr lang="en-US" dirty="0">
                <a:sym typeface="Symbol" panose="05050102010706020507" pitchFamily="18" charset="2"/>
              </a:rPr>
              <a:t> </a:t>
            </a:r>
            <a:r>
              <a:rPr lang="el-GR" dirty="0">
                <a:sym typeface="Symbol" panose="05050102010706020507" pitchFamily="18" charset="2"/>
              </a:rPr>
              <a:t>Σ</a:t>
            </a:r>
            <a:r>
              <a:rPr lang="el-GR" dirty="0"/>
              <a:t>υσκευές πεπερασμένου αριθμού καταστάσεων</a:t>
            </a:r>
          </a:p>
          <a:p>
            <a:pPr marL="0" indent="0">
              <a:buNone/>
            </a:pPr>
            <a:r>
              <a:rPr lang="el-GR" dirty="0">
                <a:sym typeface="Symbol" panose="05050102010706020507" pitchFamily="18" charset="2"/>
              </a:rPr>
              <a:t>                                             </a:t>
            </a:r>
            <a:r>
              <a:rPr lang="en-US" dirty="0">
                <a:sym typeface="Symbol" panose="05050102010706020507" pitchFamily="18" charset="2"/>
              </a:rPr>
              <a:t> </a:t>
            </a:r>
            <a:r>
              <a:rPr lang="el-GR" dirty="0">
                <a:sym typeface="Symbol" panose="05050102010706020507" pitchFamily="18" charset="2"/>
              </a:rPr>
              <a:t>Σ</a:t>
            </a:r>
            <a:r>
              <a:rPr lang="el-GR" dirty="0"/>
              <a:t>υσκευές με κατανάλωση ισχύος σε μια συνεχή </a:t>
            </a:r>
            <a:br>
              <a:rPr lang="el-GR" dirty="0"/>
            </a:br>
            <a:r>
              <a:rPr lang="el-GR" dirty="0"/>
              <a:t>							  περιοχή τιμών</a:t>
            </a:r>
          </a:p>
          <a:p>
            <a:pPr>
              <a:buFont typeface="Wingdings" panose="05000000000000000000" pitchFamily="2" charset="2"/>
              <a:buChar char="q"/>
            </a:pPr>
            <a:r>
              <a:rPr lang="el-GR" dirty="0"/>
              <a:t>Οι </a:t>
            </a:r>
            <a:r>
              <a:rPr lang="en-US" dirty="0"/>
              <a:t>“</a:t>
            </a:r>
            <a:r>
              <a:rPr lang="el-GR" dirty="0"/>
              <a:t>υπογραφές</a:t>
            </a:r>
            <a:r>
              <a:rPr lang="en-US" dirty="0"/>
              <a:t>”</a:t>
            </a:r>
            <a:r>
              <a:rPr lang="el-GR" dirty="0"/>
              <a:t> μπορεί να αναφέρονται, είτε</a:t>
            </a:r>
            <a:r>
              <a:rPr lang="en-US" dirty="0"/>
              <a:t>: </a:t>
            </a:r>
          </a:p>
          <a:p>
            <a:pPr lvl="1"/>
            <a:r>
              <a:rPr lang="el-GR" sz="2000" b="1" dirty="0"/>
              <a:t>Στη μόνιμη κατάσταση λειτουργίας </a:t>
            </a:r>
            <a:r>
              <a:rPr lang="el-GR" sz="2000" dirty="0"/>
              <a:t>των συσκευών, είτε</a:t>
            </a:r>
            <a:endParaRPr lang="en-US" sz="2000" dirty="0"/>
          </a:p>
          <a:p>
            <a:pPr lvl="1"/>
            <a:r>
              <a:rPr lang="el-GR" sz="2000" b="1" dirty="0"/>
              <a:t>Στο σχήμα, στο εύρος, ή στη διάρκεια της μεταβατικής κατάστασής</a:t>
            </a:r>
            <a:r>
              <a:rPr lang="en-US" sz="2000" b="1" dirty="0"/>
              <a:t> </a:t>
            </a:r>
            <a:r>
              <a:rPr lang="el-GR" sz="2000" b="1" dirty="0"/>
              <a:t>τους</a:t>
            </a:r>
            <a:r>
              <a:rPr lang="el-GR" sz="2000" dirty="0"/>
              <a:t>                                                                </a:t>
            </a:r>
            <a:r>
              <a:rPr lang="en-US" sz="2000" dirty="0"/>
              <a:t>(</a:t>
            </a:r>
            <a:r>
              <a:rPr lang="el-GR" sz="2000" dirty="0"/>
              <a:t>όπου απαιτούνται υψηλοί ρυθμοί δειγματοληψίας</a:t>
            </a:r>
            <a:r>
              <a:rPr lang="en-US" sz="2000" dirty="0"/>
              <a:t>)</a:t>
            </a:r>
          </a:p>
          <a:p>
            <a:pPr>
              <a:buFont typeface="Wingdings" panose="05000000000000000000" pitchFamily="2" charset="2"/>
              <a:buChar char="q"/>
            </a:pPr>
            <a:r>
              <a:rPr lang="en-US" dirty="0"/>
              <a:t>“</a:t>
            </a:r>
            <a:r>
              <a:rPr lang="el-GR" dirty="0"/>
              <a:t>Υπογραφές που χρησιμοποιούνται</a:t>
            </a:r>
            <a:r>
              <a:rPr lang="en-US" dirty="0"/>
              <a:t>”: </a:t>
            </a:r>
          </a:p>
          <a:p>
            <a:pPr marL="0" indent="0">
              <a:buNone/>
            </a:pPr>
            <a:r>
              <a:rPr lang="en-US" dirty="0">
                <a:sym typeface="Symbol" panose="05050102010706020507" pitchFamily="18" charset="2"/>
              </a:rPr>
              <a:t> </a:t>
            </a:r>
            <a:r>
              <a:rPr lang="el-GR" dirty="0">
                <a:sym typeface="Symbol" panose="05050102010706020507" pitchFamily="18" charset="2"/>
              </a:rPr>
              <a:t>Ε</a:t>
            </a:r>
            <a:r>
              <a:rPr lang="el-GR" dirty="0"/>
              <a:t>νεργή και άεργη ισχύς που καταναλώνεται</a:t>
            </a:r>
            <a:r>
              <a:rPr lang="en-US" dirty="0"/>
              <a:t>	</a:t>
            </a:r>
            <a:r>
              <a:rPr lang="el-GR" dirty="0"/>
              <a:t> </a:t>
            </a:r>
            <a:r>
              <a:rPr lang="en-US" dirty="0"/>
              <a:t> </a:t>
            </a:r>
            <a:r>
              <a:rPr lang="en-US" dirty="0">
                <a:sym typeface="Symbol" panose="05050102010706020507" pitchFamily="18" charset="2"/>
              </a:rPr>
              <a:t> </a:t>
            </a:r>
            <a:r>
              <a:rPr lang="en-US" dirty="0"/>
              <a:t>RMS </a:t>
            </a:r>
            <a:r>
              <a:rPr lang="el-GR" dirty="0"/>
              <a:t>τιμές τάσης και ρεύματος</a:t>
            </a:r>
            <a:endParaRPr lang="en-US" dirty="0"/>
          </a:p>
          <a:p>
            <a:pPr marL="0" indent="0">
              <a:buNone/>
            </a:pPr>
            <a:r>
              <a:rPr lang="en-US" dirty="0">
                <a:sym typeface="Symbol" panose="05050102010706020507" pitchFamily="18" charset="2"/>
              </a:rPr>
              <a:t> </a:t>
            </a:r>
            <a:r>
              <a:rPr lang="el-GR" dirty="0"/>
              <a:t>Συντελεστής ισχύος</a:t>
            </a:r>
            <a:r>
              <a:rPr lang="en-US" dirty="0"/>
              <a:t>				</a:t>
            </a:r>
            <a:r>
              <a:rPr lang="en-US" dirty="0">
                <a:sym typeface="Symbol" panose="05050102010706020507" pitchFamily="18" charset="2"/>
              </a:rPr>
              <a:t>                       </a:t>
            </a:r>
            <a:r>
              <a:rPr lang="el-GR" dirty="0">
                <a:sym typeface="Symbol" panose="05050102010706020507" pitchFamily="18" charset="2"/>
              </a:rPr>
              <a:t>Η τροχιά </a:t>
            </a:r>
            <a:r>
              <a:rPr lang="en-US" dirty="0"/>
              <a:t>V-I </a:t>
            </a:r>
            <a:r>
              <a:rPr lang="el-GR" dirty="0"/>
              <a:t>η οποία ακολουθείται</a:t>
            </a:r>
            <a:endParaRPr lang="en-US" dirty="0"/>
          </a:p>
          <a:p>
            <a:pPr marL="0" indent="0">
              <a:buNone/>
            </a:pPr>
            <a:r>
              <a:rPr lang="en-US" dirty="0">
                <a:sym typeface="Symbol" panose="05050102010706020507" pitchFamily="18" charset="2"/>
              </a:rPr>
              <a:t> </a:t>
            </a:r>
            <a:r>
              <a:rPr lang="el-GR" dirty="0"/>
              <a:t>Μεταβατικά κύματα</a:t>
            </a:r>
            <a:r>
              <a:rPr lang="en-US" dirty="0"/>
              <a:t>		</a:t>
            </a:r>
            <a:r>
              <a:rPr lang="en-US" dirty="0">
                <a:sym typeface="Symbol" panose="05050102010706020507" pitchFamily="18" charset="2"/>
              </a:rPr>
              <a:t> </a:t>
            </a:r>
            <a:r>
              <a:rPr lang="el-GR" dirty="0">
                <a:sym typeface="Symbol" panose="05050102010706020507" pitchFamily="18" charset="2"/>
              </a:rPr>
              <a:t>		 </a:t>
            </a:r>
            <a:r>
              <a:rPr lang="en-US" dirty="0">
                <a:sym typeface="Symbol" panose="05050102010706020507" pitchFamily="18" charset="2"/>
              </a:rPr>
              <a:t>                      </a:t>
            </a:r>
            <a:r>
              <a:rPr lang="el-GR" dirty="0"/>
              <a:t>Αρμονική ανάλυση</a:t>
            </a:r>
            <a:endParaRPr lang="en-US" dirty="0"/>
          </a:p>
          <a:p>
            <a:pPr marL="0" indent="0">
              <a:buNone/>
            </a:pPr>
            <a:r>
              <a:rPr lang="en-US" dirty="0">
                <a:sym typeface="Symbol" panose="05050102010706020507" pitchFamily="18" charset="2"/>
              </a:rPr>
              <a:t> </a:t>
            </a:r>
            <a:r>
              <a:rPr lang="el-GR" dirty="0"/>
              <a:t>Ηλεκτρομαγνητικές παρεμβολές</a:t>
            </a:r>
            <a:endParaRPr lang="en-US" dirty="0"/>
          </a:p>
          <a:p>
            <a:pPr marL="0" indent="0">
              <a:buNone/>
            </a:pPr>
            <a:r>
              <a:rPr lang="en-US" dirty="0">
                <a:sym typeface="Symbol" panose="05050102010706020507" pitchFamily="18" charset="2"/>
              </a:rPr>
              <a:t> </a:t>
            </a:r>
            <a:r>
              <a:rPr lang="el-GR" dirty="0"/>
              <a:t>Ηλεκτρικός θόρυβος στην τάση, λόγω απότομης μεταγωγής των ηλεκτρικών συσκευών </a:t>
            </a:r>
          </a:p>
          <a:p>
            <a:pPr>
              <a:buFont typeface="Symbol" panose="05050102010706020507" pitchFamily="18" charset="2"/>
              <a:buChar char="·"/>
            </a:pPr>
            <a:endParaRPr lang="el-GR" dirty="0"/>
          </a:p>
        </p:txBody>
      </p:sp>
      <p:pic>
        <p:nvPicPr>
          <p:cNvPr id="4" name="Εικόνα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12203" y="1089389"/>
            <a:ext cx="1733725" cy="1040235"/>
          </a:xfrm>
          <a:prstGeom prst="rect">
            <a:avLst/>
          </a:prstGeom>
        </p:spPr>
      </p:pic>
      <p:pic>
        <p:nvPicPr>
          <p:cNvPr id="5" name="Εικόνα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3</a:t>
            </a:fld>
            <a:endParaRPr lang="el-GR"/>
          </a:p>
        </p:txBody>
      </p:sp>
    </p:spTree>
    <p:extLst>
      <p:ext uri="{BB962C8B-B14F-4D97-AF65-F5344CB8AC3E}">
        <p14:creationId xmlns:p14="http://schemas.microsoft.com/office/powerpoint/2010/main" val="108286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76328" y="295729"/>
            <a:ext cx="10251188" cy="1400530"/>
          </a:xfrm>
        </p:spPr>
        <p:txBody>
          <a:bodyPr/>
          <a:lstStyle/>
          <a:p>
            <a:r>
              <a:rPr lang="en-US" dirty="0"/>
              <a:t>NILM </a:t>
            </a:r>
            <a:r>
              <a:rPr lang="el-GR" dirty="0"/>
              <a:t>και μέθοδοι Μηχανικής Μάθησης</a:t>
            </a:r>
          </a:p>
        </p:txBody>
      </p:sp>
      <p:sp>
        <p:nvSpPr>
          <p:cNvPr id="3" name="Θέση περιεχομένου 2"/>
          <p:cNvSpPr>
            <a:spLocks noGrp="1"/>
          </p:cNvSpPr>
          <p:nvPr>
            <p:ph idx="1"/>
          </p:nvPr>
        </p:nvSpPr>
        <p:spPr>
          <a:xfrm>
            <a:off x="279520" y="1765379"/>
            <a:ext cx="9739732" cy="4715193"/>
          </a:xfrm>
        </p:spPr>
        <p:txBody>
          <a:bodyPr>
            <a:normAutofit lnSpcReduction="10000"/>
          </a:bodyPr>
          <a:lstStyle/>
          <a:p>
            <a:r>
              <a:rPr lang="el-GR" sz="2200" dirty="0"/>
              <a:t>Η NILM χρησιμοποιεί μεθόδους </a:t>
            </a:r>
            <a:r>
              <a:rPr lang="el-GR" sz="2200" b="1" dirty="0"/>
              <a:t>Μηχανικής Μάθησης</a:t>
            </a:r>
            <a:r>
              <a:rPr lang="el-GR" sz="2200" dirty="0"/>
              <a:t> (</a:t>
            </a:r>
            <a:r>
              <a:rPr lang="el-GR" sz="2200" dirty="0" err="1"/>
              <a:t>Machine</a:t>
            </a:r>
            <a:r>
              <a:rPr lang="el-GR" sz="2200" dirty="0"/>
              <a:t> </a:t>
            </a:r>
            <a:r>
              <a:rPr lang="el-GR" sz="2200" dirty="0" err="1"/>
              <a:t>Learning</a:t>
            </a:r>
            <a:r>
              <a:rPr lang="el-GR" sz="2200" dirty="0"/>
              <a:t>) για τον εντοπισμό αλλαγών στο σήμα ισχύος, οι οποίες μπορούν να αποδοθούν στη λειτουργία ορισμένων συσκευών</a:t>
            </a:r>
          </a:p>
          <a:p>
            <a:endParaRPr lang="en-US" sz="2200" dirty="0"/>
          </a:p>
          <a:p>
            <a:pPr>
              <a:buFont typeface="Wingdings" panose="05000000000000000000" pitchFamily="2" charset="2"/>
              <a:buChar char="q"/>
            </a:pPr>
            <a:r>
              <a:rPr lang="el-GR" sz="2200" b="1" dirty="0"/>
              <a:t>Μάθηση με επίβλεψη </a:t>
            </a:r>
            <a:r>
              <a:rPr lang="el-GR" sz="2200" dirty="0"/>
              <a:t>(</a:t>
            </a:r>
            <a:r>
              <a:rPr lang="en-US" sz="2200" dirty="0"/>
              <a:t>Supervised learning</a:t>
            </a:r>
            <a:r>
              <a:rPr lang="el-GR" sz="2200" dirty="0"/>
              <a:t>) ή</a:t>
            </a:r>
            <a:endParaRPr lang="en-US" sz="2200" dirty="0"/>
          </a:p>
          <a:p>
            <a:pPr>
              <a:buFont typeface="Wingdings" panose="05000000000000000000" pitchFamily="2" charset="2"/>
              <a:buChar char="q"/>
            </a:pPr>
            <a:r>
              <a:rPr lang="el-GR" sz="2200" b="1" dirty="0"/>
              <a:t>Μάθηση χωρίς επίβλεψη </a:t>
            </a:r>
            <a:r>
              <a:rPr lang="el-GR" sz="2200" dirty="0"/>
              <a:t>(</a:t>
            </a:r>
            <a:r>
              <a:rPr lang="en-US" sz="2200" dirty="0"/>
              <a:t>Unsupervised learning</a:t>
            </a:r>
            <a:r>
              <a:rPr lang="el-GR" sz="2200" dirty="0"/>
              <a:t>)</a:t>
            </a:r>
            <a:endParaRPr lang="en-US" sz="2200" dirty="0"/>
          </a:p>
          <a:p>
            <a:pPr>
              <a:buFont typeface="Wingdings" panose="05000000000000000000" pitchFamily="2" charset="2"/>
              <a:buChar char="q"/>
            </a:pPr>
            <a:endParaRPr lang="en-US" sz="2200" dirty="0"/>
          </a:p>
          <a:p>
            <a:pPr marL="0" indent="0">
              <a:buNone/>
            </a:pPr>
            <a:r>
              <a:rPr lang="el-GR" sz="2200" dirty="0"/>
              <a:t>ανάλογα με το κατά πόσον απαιτούνται για τη εκπαίδευση </a:t>
            </a:r>
            <a:r>
              <a:rPr lang="en-US" sz="2200" dirty="0"/>
              <a:t>a priori </a:t>
            </a:r>
            <a:r>
              <a:rPr lang="el-GR" sz="2200" dirty="0"/>
              <a:t>πληροφορίες και </a:t>
            </a:r>
            <a:r>
              <a:rPr lang="el-GR" sz="2200" b="1" dirty="0" err="1"/>
              <a:t>ετικετοποιημένα</a:t>
            </a:r>
            <a:r>
              <a:rPr lang="el-GR" sz="2200" b="1" dirty="0"/>
              <a:t> δεδομένα</a:t>
            </a:r>
            <a:r>
              <a:rPr lang="el-GR" sz="2200" dirty="0"/>
              <a:t> τα οποία περιλαμβάνουν τα χαρακτηριστικά και τις υπογραφές των μεμονωμένων συσκευών (ένα ημερολόγιο δηλαδή, για το ποια συσκευή άλλαξε κατάσταση και πότε) </a:t>
            </a:r>
          </a:p>
        </p:txBody>
      </p:sp>
      <p:pic>
        <p:nvPicPr>
          <p:cNvPr id="4" name="Εικόνα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1070" y="1152982"/>
            <a:ext cx="2181138" cy="1224793"/>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4</a:t>
            </a:fld>
            <a:endParaRPr lang="el-GR"/>
          </a:p>
        </p:txBody>
      </p:sp>
    </p:spTree>
    <p:extLst>
      <p:ext uri="{BB962C8B-B14F-4D97-AF65-F5344CB8AC3E}">
        <p14:creationId xmlns:p14="http://schemas.microsoft.com/office/powerpoint/2010/main" val="1972582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38200" y="365126"/>
            <a:ext cx="10515600" cy="708666"/>
          </a:xfrm>
        </p:spPr>
        <p:txBody>
          <a:bodyPr>
            <a:normAutofit/>
          </a:bodyPr>
          <a:lstStyle/>
          <a:p>
            <a:pPr algn="ctr"/>
            <a:r>
              <a:rPr lang="el-GR" sz="3600" dirty="0"/>
              <a:t>Διαχωρισμός με επίβλεψη (1/2)</a:t>
            </a:r>
          </a:p>
        </p:txBody>
      </p:sp>
      <p:sp>
        <p:nvSpPr>
          <p:cNvPr id="3" name="Θέση περιεχομένου 2"/>
          <p:cNvSpPr>
            <a:spLocks noGrp="1"/>
          </p:cNvSpPr>
          <p:nvPr>
            <p:ph idx="1"/>
          </p:nvPr>
        </p:nvSpPr>
        <p:spPr>
          <a:xfrm>
            <a:off x="256039" y="1061430"/>
            <a:ext cx="10515600" cy="5629012"/>
          </a:xfrm>
        </p:spPr>
        <p:txBody>
          <a:bodyPr>
            <a:normAutofit/>
          </a:bodyPr>
          <a:lstStyle/>
          <a:p>
            <a:pPr marL="0" indent="0">
              <a:buNone/>
            </a:pPr>
            <a:r>
              <a:rPr lang="el-GR" dirty="0"/>
              <a:t>Διακρίνουμε μεθόδους βελτιστοποίησης βασισμένες σε συμβάντα                     (</a:t>
            </a:r>
            <a:r>
              <a:rPr lang="en-US" b="1" dirty="0"/>
              <a:t>event-based</a:t>
            </a:r>
            <a:r>
              <a:rPr lang="en-US" dirty="0"/>
              <a:t>) </a:t>
            </a:r>
            <a:r>
              <a:rPr lang="el-GR" dirty="0"/>
              <a:t>και χωρίς συμβάντα (</a:t>
            </a:r>
            <a:r>
              <a:rPr lang="en-US" b="1" dirty="0"/>
              <a:t>event-less</a:t>
            </a:r>
            <a:r>
              <a:rPr lang="en-US" dirty="0"/>
              <a:t>), </a:t>
            </a:r>
            <a:r>
              <a:rPr lang="el-GR" dirty="0"/>
              <a:t>ανάλογα από το εάν            απαιτείται, ή όχι, ανίχνευση συμβάντων για την αναγνώριση των συσκευών</a:t>
            </a:r>
          </a:p>
          <a:p>
            <a:pPr marL="0" indent="0">
              <a:buNone/>
            </a:pPr>
            <a:endParaRPr lang="el-GR" dirty="0"/>
          </a:p>
          <a:p>
            <a:pPr marL="0" indent="0">
              <a:buNone/>
            </a:pPr>
            <a:r>
              <a:rPr lang="el-GR" b="1" dirty="0"/>
              <a:t>ΒΕΛΤΙΣΤΟΠΟΙΗΣΗ:</a:t>
            </a:r>
            <a:r>
              <a:rPr lang="el-GR" dirty="0"/>
              <a:t> αναλύστε ένα άγνωστο σύνθετο φορτίο σε ένα σύνολο αναγνωρίσιμων υπογραφών γνωστών συσκευών από μια βάση δεδομένων με υπογραφές φορτίου και βρείτε το συνδυασμό συσκευών που ελαχιστοποιούν τη διαφορά με το άγνωστο φορτίο</a:t>
            </a:r>
            <a:endParaRPr lang="en-US" dirty="0"/>
          </a:p>
          <a:p>
            <a:pPr marL="0" indent="0" algn="ctr">
              <a:buNone/>
            </a:pPr>
            <a:r>
              <a:rPr lang="el-GR" sz="2800" dirty="0"/>
              <a:t>Α. ΜΕΘΟΔΟΙ ΒΕΛΤΙΣΤΟΠΟΙΗΣΗΣ ΧΩΡΙΣ ΣΥΜΒΑΝΤΑ</a:t>
            </a:r>
            <a:endParaRPr lang="en-US" sz="2800" dirty="0"/>
          </a:p>
          <a:p>
            <a:pPr lvl="1">
              <a:buFont typeface="Wingdings" panose="05000000000000000000" pitchFamily="2" charset="2"/>
              <a:buChar char="q"/>
            </a:pPr>
            <a:r>
              <a:rPr lang="el-GR" sz="2000" dirty="0"/>
              <a:t>Ακέραιος προγραμματισμός (</a:t>
            </a:r>
            <a:r>
              <a:rPr lang="en-US" sz="2000" dirty="0"/>
              <a:t>Integer programming</a:t>
            </a:r>
            <a:r>
              <a:rPr lang="el-GR" sz="2000" dirty="0"/>
              <a:t>)</a:t>
            </a:r>
          </a:p>
          <a:p>
            <a:pPr lvl="1">
              <a:buFont typeface="Wingdings" panose="05000000000000000000" pitchFamily="2" charset="2"/>
              <a:buChar char="q"/>
            </a:pPr>
            <a:r>
              <a:rPr lang="el-GR" sz="2000" dirty="0"/>
              <a:t>Γενετικοί αλγόριθμοι (</a:t>
            </a:r>
            <a:r>
              <a:rPr lang="en-US" sz="2000" dirty="0"/>
              <a:t>Genetic algorithms</a:t>
            </a:r>
            <a:r>
              <a:rPr lang="el-GR" sz="2000" dirty="0"/>
              <a:t>)</a:t>
            </a:r>
          </a:p>
          <a:p>
            <a:pPr lvl="1"/>
            <a:endParaRPr lang="el-GR" dirty="0"/>
          </a:p>
          <a:p>
            <a:pPr marL="457200" lvl="1" indent="0">
              <a:buNone/>
            </a:pPr>
            <a:r>
              <a:rPr lang="el-GR" sz="2000" dirty="0"/>
              <a:t>Προβλήματα: επικαλυπτόμενες υπογραφές φορτίων και άγνωστα φορτία </a:t>
            </a:r>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9045" y="1132813"/>
            <a:ext cx="2045188" cy="1153486"/>
          </a:xfrm>
          <a:prstGeom prst="rect">
            <a:avLst/>
          </a:prstGeom>
        </p:spPr>
      </p:pic>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7" name="Θέση αριθμού διαφάνειας 6"/>
          <p:cNvSpPr>
            <a:spLocks noGrp="1"/>
          </p:cNvSpPr>
          <p:nvPr>
            <p:ph type="sldNum" sz="quarter" idx="12"/>
          </p:nvPr>
        </p:nvSpPr>
        <p:spPr/>
        <p:txBody>
          <a:bodyPr/>
          <a:lstStyle/>
          <a:p>
            <a:fld id="{F3AC2C84-9003-4C8E-A258-84F4948B0F10}" type="slidenum">
              <a:rPr lang="el-GR" smtClean="0"/>
              <a:t>5</a:t>
            </a:fld>
            <a:endParaRPr lang="el-GR"/>
          </a:p>
        </p:txBody>
      </p:sp>
    </p:spTree>
    <p:extLst>
      <p:ext uri="{BB962C8B-B14F-4D97-AF65-F5344CB8AC3E}">
        <p14:creationId xmlns:p14="http://schemas.microsoft.com/office/powerpoint/2010/main" val="166656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300294" y="145025"/>
            <a:ext cx="8681094" cy="767389"/>
          </a:xfrm>
        </p:spPr>
        <p:txBody>
          <a:bodyPr>
            <a:normAutofit/>
          </a:bodyPr>
          <a:lstStyle/>
          <a:p>
            <a:pPr algn="ctr"/>
            <a:r>
              <a:rPr lang="el-GR" dirty="0"/>
              <a:t>Διαχωρισμός με επίβλεψη (2/2</a:t>
            </a:r>
          </a:p>
        </p:txBody>
      </p:sp>
      <p:sp>
        <p:nvSpPr>
          <p:cNvPr id="3" name="Θέση περιεχομένου 2"/>
          <p:cNvSpPr>
            <a:spLocks noGrp="1"/>
          </p:cNvSpPr>
          <p:nvPr>
            <p:ph idx="1"/>
          </p:nvPr>
        </p:nvSpPr>
        <p:spPr>
          <a:xfrm>
            <a:off x="167780" y="1202805"/>
            <a:ext cx="11232858" cy="5436066"/>
          </a:xfrm>
        </p:spPr>
        <p:txBody>
          <a:bodyPr>
            <a:normAutofit fontScale="92500" lnSpcReduction="10000"/>
          </a:bodyPr>
          <a:lstStyle/>
          <a:p>
            <a:pPr marL="0" indent="0" algn="ctr">
              <a:buNone/>
            </a:pPr>
            <a:r>
              <a:rPr lang="el-GR" sz="3000" dirty="0"/>
              <a:t>Β. ΜΕΘΟΔΟΙ ΒΕΛΤΙΣΤΟΠΟΙΗΣΗΣ </a:t>
            </a:r>
          </a:p>
          <a:p>
            <a:pPr marL="0" indent="0" algn="ctr">
              <a:buNone/>
            </a:pPr>
            <a:r>
              <a:rPr lang="el-GR" sz="3000" dirty="0"/>
              <a:t>ΒΑΣΙΣΜΕΝΕΣ ΣΕ ΣΥΜΒΑΝΤΑ </a:t>
            </a:r>
          </a:p>
          <a:p>
            <a:pPr>
              <a:buFont typeface="Wingdings" panose="05000000000000000000" pitchFamily="2" charset="2"/>
              <a:buChar char="q"/>
            </a:pPr>
            <a:r>
              <a:rPr lang="el-GR" dirty="0"/>
              <a:t>Βασισμένες σε </a:t>
            </a:r>
            <a:r>
              <a:rPr lang="el-GR" dirty="0" err="1"/>
              <a:t>συσταδοποίηση</a:t>
            </a:r>
            <a:r>
              <a:rPr lang="el-GR" dirty="0"/>
              <a:t> (</a:t>
            </a:r>
            <a:r>
              <a:rPr lang="en-US" b="1" dirty="0"/>
              <a:t>clustering</a:t>
            </a:r>
            <a:r>
              <a:rPr lang="el-GR" dirty="0"/>
              <a:t>):</a:t>
            </a:r>
            <a:r>
              <a:rPr lang="en-US" dirty="0"/>
              <a:t> </a:t>
            </a:r>
            <a:r>
              <a:rPr lang="el-GR" dirty="0"/>
              <a:t>ομαδοποίηση και </a:t>
            </a:r>
            <a:r>
              <a:rPr lang="el-GR" dirty="0" err="1"/>
              <a:t>χαρτ</a:t>
            </a:r>
            <a:r>
              <a:rPr lang="it-IT" dirty="0"/>
              <a:t>o</a:t>
            </a:r>
            <a:r>
              <a:rPr lang="el-GR" dirty="0" err="1"/>
              <a:t>γράφηση</a:t>
            </a:r>
            <a:r>
              <a:rPr lang="it-IT" dirty="0"/>
              <a:t> </a:t>
            </a:r>
            <a:r>
              <a:rPr lang="el-GR" dirty="0"/>
              <a:t>                    των αλλαγών καταστάσεων, σε ένα χώρο χαρακτηριστικών (</a:t>
            </a:r>
            <a:r>
              <a:rPr lang="en-US" dirty="0"/>
              <a:t>feature space</a:t>
            </a:r>
            <a:r>
              <a:rPr lang="el-GR" dirty="0"/>
              <a:t>)</a:t>
            </a:r>
            <a:endParaRPr lang="en-US" dirty="0"/>
          </a:p>
          <a:p>
            <a:pPr marL="0" indent="0">
              <a:buNone/>
            </a:pPr>
            <a:r>
              <a:rPr lang="el-GR" dirty="0"/>
              <a:t>Ζητήματα</a:t>
            </a:r>
            <a:r>
              <a:rPr lang="en-US" dirty="0"/>
              <a:t>: </a:t>
            </a:r>
            <a:r>
              <a:rPr lang="el-GR" dirty="0"/>
              <a:t>πως θα καθοριστεί αυτόματα ο αριθμός των συστάδων που θα χρησιμοποιηθούν (πρόκειται για τις συνιστώσες συσκευές στο συνολικό φορτίο) </a:t>
            </a:r>
          </a:p>
          <a:p>
            <a:pPr>
              <a:buFont typeface="Wingdings" panose="05000000000000000000" pitchFamily="2" charset="2"/>
              <a:buChar char="q"/>
            </a:pPr>
            <a:r>
              <a:rPr lang="el-GR" dirty="0"/>
              <a:t>Απλοϊκοί </a:t>
            </a:r>
            <a:r>
              <a:rPr lang="el-GR" dirty="0" err="1"/>
              <a:t>κατηγοριοποιητές</a:t>
            </a:r>
            <a:r>
              <a:rPr lang="el-GR" dirty="0"/>
              <a:t> </a:t>
            </a:r>
            <a:r>
              <a:rPr lang="en-US" dirty="0"/>
              <a:t>Bayes (</a:t>
            </a:r>
            <a:r>
              <a:rPr lang="en-US" b="1" dirty="0"/>
              <a:t>Naïve Bayes classifiers</a:t>
            </a:r>
            <a:r>
              <a:rPr lang="en-US" dirty="0"/>
              <a:t>) </a:t>
            </a:r>
            <a:r>
              <a:rPr lang="el-GR" dirty="0"/>
              <a:t>για τον υπολογισμό της πιο πιθανής κατάστασης κάθε συσκευής</a:t>
            </a:r>
            <a:endParaRPr lang="en-US" dirty="0"/>
          </a:p>
          <a:p>
            <a:pPr>
              <a:buFont typeface="Wingdings" panose="05000000000000000000" pitchFamily="2" charset="2"/>
              <a:buChar char="q"/>
            </a:pPr>
            <a:r>
              <a:rPr lang="el-GR" dirty="0"/>
              <a:t>Μηχανές Διανυσμάτων Υποστήριξης (</a:t>
            </a:r>
            <a:r>
              <a:rPr lang="en-US" b="1" dirty="0"/>
              <a:t>Support Vector Machines</a:t>
            </a:r>
            <a:r>
              <a:rPr lang="el-GR" b="1" dirty="0"/>
              <a:t>-</a:t>
            </a:r>
            <a:r>
              <a:rPr lang="en-US" b="1" dirty="0"/>
              <a:t>SVMs</a:t>
            </a:r>
            <a:r>
              <a:rPr lang="el-GR" dirty="0"/>
              <a:t>)</a:t>
            </a:r>
            <a:r>
              <a:rPr lang="en-US" dirty="0"/>
              <a:t> </a:t>
            </a:r>
            <a:r>
              <a:rPr lang="el-GR" dirty="0"/>
              <a:t>με πυρήνες </a:t>
            </a:r>
            <a:r>
              <a:rPr lang="el-GR" dirty="0" err="1"/>
              <a:t>Γκαουσιανούς</a:t>
            </a:r>
            <a:r>
              <a:rPr lang="el-GR" dirty="0"/>
              <a:t> (</a:t>
            </a:r>
            <a:r>
              <a:rPr lang="en-US" dirty="0"/>
              <a:t>Gaussian</a:t>
            </a:r>
            <a:r>
              <a:rPr lang="el-GR" dirty="0"/>
              <a:t>)</a:t>
            </a:r>
            <a:r>
              <a:rPr lang="en-US" dirty="0"/>
              <a:t>, </a:t>
            </a:r>
            <a:r>
              <a:rPr lang="el-GR" dirty="0"/>
              <a:t>γραμμικούς, </a:t>
            </a:r>
            <a:r>
              <a:rPr lang="el-GR" dirty="0" err="1"/>
              <a:t>πολυωνυμικούς</a:t>
            </a:r>
            <a:r>
              <a:rPr lang="el-GR" dirty="0"/>
              <a:t>, ακτινικής συνάρτησης βάσης (</a:t>
            </a:r>
            <a:r>
              <a:rPr lang="en-US" dirty="0"/>
              <a:t>RBF), </a:t>
            </a:r>
            <a:r>
              <a:rPr lang="el-GR" dirty="0"/>
              <a:t>οι οποίες</a:t>
            </a:r>
            <a:r>
              <a:rPr lang="en-US" dirty="0"/>
              <a:t> </a:t>
            </a:r>
            <a:r>
              <a:rPr lang="el-GR" dirty="0"/>
              <a:t>εκπαιδεύτηκαν και δοκιμάστηκαν χρησιμοποιώντας δεδομένα που προέκυψαν από την αρμονική ανάλυση </a:t>
            </a:r>
            <a:r>
              <a:rPr lang="el-GR" dirty="0" err="1"/>
              <a:t>Fourier</a:t>
            </a:r>
            <a:r>
              <a:rPr lang="el-GR" dirty="0"/>
              <a:t> της </a:t>
            </a:r>
            <a:r>
              <a:rPr lang="el-GR" dirty="0" err="1"/>
              <a:t>κυματομορφής</a:t>
            </a:r>
            <a:r>
              <a:rPr lang="el-GR" dirty="0"/>
              <a:t> του ρεύματος εισόδου </a:t>
            </a:r>
          </a:p>
          <a:p>
            <a:pPr>
              <a:buFont typeface="Wingdings" panose="05000000000000000000" pitchFamily="2" charset="2"/>
              <a:buChar char="q"/>
            </a:pPr>
            <a:r>
              <a:rPr lang="el-GR" dirty="0"/>
              <a:t>Τεχνητά </a:t>
            </a:r>
            <a:r>
              <a:rPr lang="el-GR" dirty="0" err="1"/>
              <a:t>Νευρωνικά</a:t>
            </a:r>
            <a:r>
              <a:rPr lang="el-GR" dirty="0"/>
              <a:t> Δίκτυα (</a:t>
            </a:r>
            <a:r>
              <a:rPr lang="en-US" b="1" dirty="0"/>
              <a:t>Artificial Neural Networks</a:t>
            </a:r>
            <a:r>
              <a:rPr lang="el-GR" dirty="0"/>
              <a:t>)</a:t>
            </a:r>
            <a:endParaRPr lang="en-US" dirty="0"/>
          </a:p>
          <a:p>
            <a:pPr>
              <a:buFont typeface="Wingdings" panose="05000000000000000000" pitchFamily="2" charset="2"/>
              <a:buChar char="q"/>
            </a:pPr>
            <a:r>
              <a:rPr lang="el-GR" dirty="0"/>
              <a:t>Κανόνας</a:t>
            </a:r>
            <a:r>
              <a:rPr lang="en-US" dirty="0"/>
              <a:t> k-</a:t>
            </a:r>
            <a:r>
              <a:rPr lang="el-GR" dirty="0"/>
              <a:t>Εγγύτερων Γειτόνων (</a:t>
            </a:r>
            <a:r>
              <a:rPr lang="en-US" b="1" dirty="0"/>
              <a:t>k-Nearest Neighbor Rule</a:t>
            </a:r>
            <a:r>
              <a:rPr lang="el-GR" b="1" dirty="0"/>
              <a:t> – </a:t>
            </a:r>
            <a:r>
              <a:rPr lang="en-US" b="1" dirty="0"/>
              <a:t>k</a:t>
            </a:r>
            <a:r>
              <a:rPr lang="el-GR" b="1" dirty="0"/>
              <a:t>-</a:t>
            </a:r>
            <a:r>
              <a:rPr lang="en-US" b="1" dirty="0"/>
              <a:t>NNR</a:t>
            </a:r>
            <a:r>
              <a:rPr lang="en-US" dirty="0"/>
              <a:t>) </a:t>
            </a:r>
            <a:r>
              <a:rPr lang="el-GR" dirty="0"/>
              <a:t>για ταξινόμηση με βάση μεταβατικά χαρακτηριστικά</a:t>
            </a:r>
            <a:endParaRPr lang="en-US" dirty="0"/>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4682" y="1132514"/>
            <a:ext cx="1913913" cy="1583763"/>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6</a:t>
            </a:fld>
            <a:endParaRPr lang="el-GR" dirty="0"/>
          </a:p>
        </p:txBody>
      </p:sp>
    </p:spTree>
    <p:extLst>
      <p:ext uri="{BB962C8B-B14F-4D97-AF65-F5344CB8AC3E}">
        <p14:creationId xmlns:p14="http://schemas.microsoft.com/office/powerpoint/2010/main" val="2731408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34224" y="132582"/>
            <a:ext cx="10515600" cy="616387"/>
          </a:xfrm>
        </p:spPr>
        <p:txBody>
          <a:bodyPr>
            <a:normAutofit fontScale="90000"/>
          </a:bodyPr>
          <a:lstStyle/>
          <a:p>
            <a:pPr algn="ctr"/>
            <a:r>
              <a:rPr lang="el-GR" dirty="0"/>
              <a:t>Διαχωρισμός χωρίς επίβλεψη (1/2)</a:t>
            </a:r>
          </a:p>
        </p:txBody>
      </p:sp>
      <p:sp>
        <p:nvSpPr>
          <p:cNvPr id="3" name="Θέση περιεχομένου 2"/>
          <p:cNvSpPr>
            <a:spLocks noGrp="1"/>
          </p:cNvSpPr>
          <p:nvPr>
            <p:ph idx="1"/>
          </p:nvPr>
        </p:nvSpPr>
        <p:spPr>
          <a:xfrm>
            <a:off x="134224" y="981512"/>
            <a:ext cx="11962701" cy="5876488"/>
          </a:xfrm>
        </p:spPr>
        <p:txBody>
          <a:bodyPr>
            <a:normAutofit/>
          </a:bodyPr>
          <a:lstStyle/>
          <a:p>
            <a:r>
              <a:rPr lang="el-GR" sz="2400" dirty="0"/>
              <a:t>Πιο προσαρμοσμένες για εφαρμογή σε πραγματικό χρόνο, </a:t>
            </a:r>
            <a:r>
              <a:rPr lang="en-US" sz="2400" dirty="0"/>
              <a:t>                            </a:t>
            </a:r>
            <a:r>
              <a:rPr lang="el-GR" sz="2400" dirty="0"/>
              <a:t>δεν απαιτούνται </a:t>
            </a:r>
            <a:r>
              <a:rPr lang="el-GR" sz="2400" dirty="0" err="1"/>
              <a:t>ετικετοποιημένα</a:t>
            </a:r>
            <a:r>
              <a:rPr lang="el-GR" sz="2400" dirty="0"/>
              <a:t> σύνολα δεδομένων, </a:t>
            </a:r>
            <a:r>
              <a:rPr lang="en-US" sz="2400" dirty="0"/>
              <a:t>        </a:t>
            </a:r>
            <a:r>
              <a:rPr lang="el-GR" sz="2400" dirty="0"/>
              <a:t>    </a:t>
            </a:r>
            <a:r>
              <a:rPr lang="en-US" sz="2400" dirty="0"/>
              <a:t>                     </a:t>
            </a:r>
            <a:r>
              <a:rPr lang="el-GR" sz="2400" dirty="0"/>
              <a:t>για </a:t>
            </a:r>
            <a:r>
              <a:rPr lang="el-GR" sz="2400" dirty="0" err="1"/>
              <a:t>για</a:t>
            </a:r>
            <a:r>
              <a:rPr lang="el-GR" sz="2400" dirty="0"/>
              <a:t> φθηνό, μεγάλης </a:t>
            </a:r>
            <a:r>
              <a:rPr lang="el-GR" sz="2400" dirty="0" err="1"/>
              <a:t>μεγάλης</a:t>
            </a:r>
            <a:r>
              <a:rPr lang="el-GR" sz="2400" dirty="0"/>
              <a:t> κλίμακας διαχωρισμό φορτίου</a:t>
            </a:r>
            <a:endParaRPr lang="en-US" sz="2400" dirty="0"/>
          </a:p>
          <a:p>
            <a:endParaRPr lang="en-US" sz="2400" dirty="0"/>
          </a:p>
          <a:p>
            <a:pPr>
              <a:buFont typeface="Wingdings" panose="05000000000000000000" pitchFamily="2" charset="2"/>
              <a:buChar char="q"/>
            </a:pPr>
            <a:r>
              <a:rPr lang="en-US" sz="2400" b="1" dirty="0"/>
              <a:t>HMMs, Factorial HMMs, Additive Factorial HMMs</a:t>
            </a:r>
            <a:r>
              <a:rPr lang="en-US" sz="2400" dirty="0"/>
              <a:t>: </a:t>
            </a:r>
            <a:r>
              <a:rPr lang="el-GR" sz="2400" dirty="0"/>
              <a:t>κάθε μεμονωμένη                                 συσκευή </a:t>
            </a:r>
            <a:r>
              <a:rPr lang="el-GR" sz="2400" dirty="0" err="1"/>
              <a:t>μοντελοποιείται</a:t>
            </a:r>
            <a:r>
              <a:rPr lang="el-GR" sz="2400" dirty="0"/>
              <a:t> ως μια στατιστική διαδικασία </a:t>
            </a:r>
            <a:r>
              <a:rPr lang="el-GR" sz="2400" dirty="0" err="1"/>
              <a:t>Markov</a:t>
            </a:r>
            <a:endParaRPr lang="el-GR" sz="2400" dirty="0"/>
          </a:p>
          <a:p>
            <a:pPr marL="0" indent="0">
              <a:buNone/>
            </a:pPr>
            <a:r>
              <a:rPr lang="en-US" sz="2400" dirty="0"/>
              <a:t>H </a:t>
            </a:r>
            <a:r>
              <a:rPr lang="el-GR" sz="2400" b="1" dirty="0"/>
              <a:t>εκμάθηση</a:t>
            </a:r>
            <a:r>
              <a:rPr lang="el-GR" sz="2400" dirty="0"/>
              <a:t> της αρχικής κατανομής πιθανότητας των καταστάσεων, των πιθανοτήτων μετάβασης μεταξύ καταστάσεων, καθώς και των πιθανοτήτων παρατήρησης μιας συγκεκριμένης μέτρησης εξόδου</a:t>
            </a:r>
            <a:r>
              <a:rPr lang="en-US" sz="2400" dirty="0"/>
              <a:t> </a:t>
            </a:r>
            <a:r>
              <a:rPr lang="el-GR" sz="2400" dirty="0"/>
              <a:t>μπορεί να επιτευχθούν χρησιμοποιώντας αλγόριθμους </a:t>
            </a:r>
            <a:r>
              <a:rPr lang="en-US" sz="2400" dirty="0"/>
              <a:t>expectation maximization </a:t>
            </a:r>
            <a:r>
              <a:rPr lang="el-GR" sz="2400" dirty="0"/>
              <a:t>ή</a:t>
            </a:r>
            <a:r>
              <a:rPr lang="en-US" sz="2400" dirty="0"/>
              <a:t> iterative K-means</a:t>
            </a:r>
            <a:r>
              <a:rPr lang="el-GR" sz="2400" dirty="0"/>
              <a:t> </a:t>
            </a:r>
          </a:p>
          <a:p>
            <a:pPr marL="0" indent="0">
              <a:buNone/>
            </a:pPr>
            <a:r>
              <a:rPr lang="el-GR" sz="2400" b="1" dirty="0"/>
              <a:t>Εξαγωγή συμπερασμάτων</a:t>
            </a:r>
            <a:r>
              <a:rPr lang="el-GR" sz="2400" dirty="0"/>
              <a:t>, δηλαδή η ανάκτηση της βέλτιστης ακολουθίας κρυφών καταστάσεων, μπορεί να επιτευχθεί χρησιμοποιώντας τον αραιό αλγόριθμο </a:t>
            </a:r>
            <a:r>
              <a:rPr lang="el-GR" sz="2400" dirty="0" err="1"/>
              <a:t>Viterbi</a:t>
            </a:r>
            <a:r>
              <a:rPr lang="el-GR" sz="2400" dirty="0"/>
              <a:t> (</a:t>
            </a:r>
            <a:r>
              <a:rPr lang="en-US" sz="2400" dirty="0"/>
              <a:t>sparse </a:t>
            </a:r>
            <a:r>
              <a:rPr lang="el-GR" sz="2400" dirty="0" err="1"/>
              <a:t>Viterbi</a:t>
            </a:r>
            <a:r>
              <a:rPr lang="el-GR" sz="2400" dirty="0"/>
              <a:t>) ή ένα φίλτρο σωματιδίων (</a:t>
            </a:r>
            <a:r>
              <a:rPr lang="en-US" sz="2400" dirty="0"/>
              <a:t>particle filter</a:t>
            </a:r>
            <a:r>
              <a:rPr lang="el-GR" sz="2400" dirty="0"/>
              <a:t>)</a:t>
            </a:r>
          </a:p>
        </p:txBody>
      </p:sp>
      <p:pic>
        <p:nvPicPr>
          <p:cNvPr id="4" name="Εικόνα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4806" y="1132812"/>
            <a:ext cx="2393666" cy="1157681"/>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7</a:t>
            </a:fld>
            <a:endParaRPr lang="el-GR"/>
          </a:p>
        </p:txBody>
      </p:sp>
    </p:spTree>
    <p:extLst>
      <p:ext uri="{BB962C8B-B14F-4D97-AF65-F5344CB8AC3E}">
        <p14:creationId xmlns:p14="http://schemas.microsoft.com/office/powerpoint/2010/main" val="408947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35591" y="242131"/>
            <a:ext cx="10515600" cy="566053"/>
          </a:xfrm>
        </p:spPr>
        <p:txBody>
          <a:bodyPr>
            <a:normAutofit fontScale="90000"/>
          </a:bodyPr>
          <a:lstStyle/>
          <a:p>
            <a:pPr algn="ctr"/>
            <a:r>
              <a:rPr lang="el-GR" dirty="0"/>
              <a:t>Διαχωρισμός χωρίς επίβλεψη (2/2)</a:t>
            </a:r>
          </a:p>
        </p:txBody>
      </p:sp>
      <p:sp>
        <p:nvSpPr>
          <p:cNvPr id="3" name="Θέση περιεχομένου 2"/>
          <p:cNvSpPr>
            <a:spLocks noGrp="1"/>
          </p:cNvSpPr>
          <p:nvPr>
            <p:ph idx="1"/>
          </p:nvPr>
        </p:nvSpPr>
        <p:spPr>
          <a:xfrm>
            <a:off x="243283" y="1137881"/>
            <a:ext cx="11341914" cy="5385732"/>
          </a:xfrm>
        </p:spPr>
        <p:txBody>
          <a:bodyPr>
            <a:normAutofit/>
          </a:bodyPr>
          <a:lstStyle/>
          <a:p>
            <a:pPr>
              <a:buFont typeface="Wingdings" panose="05000000000000000000" pitchFamily="2" charset="2"/>
              <a:buChar char="q"/>
            </a:pPr>
            <a:r>
              <a:rPr lang="el-GR" sz="2400"/>
              <a:t>Μέθοδοι </a:t>
            </a:r>
            <a:r>
              <a:rPr lang="el-GR" sz="2400" dirty="0"/>
              <a:t>Βαθιάς Μάθησης (</a:t>
            </a:r>
            <a:r>
              <a:rPr lang="en-US" sz="2400" b="1" dirty="0"/>
              <a:t>Deep Learning</a:t>
            </a:r>
            <a:r>
              <a:rPr lang="en-US" sz="2400" dirty="0"/>
              <a:t>) </a:t>
            </a:r>
            <a:r>
              <a:rPr lang="el-GR" sz="2400" dirty="0"/>
              <a:t>για την                                   εκμάθηση μιας ιεραρχίας χαρακτηριστικών τα οποία είναι                     αναλλοίωτα στις τοπικές αλλαγές που σημειώνονται στα                           δεδομένα εισόδου</a:t>
            </a:r>
          </a:p>
          <a:p>
            <a:pPr marL="0" indent="0">
              <a:buNone/>
            </a:pPr>
            <a:r>
              <a:rPr lang="el-GR" sz="2400" dirty="0"/>
              <a:t>   Απαιτούν μεγάλες ποσότητες δεδομένων </a:t>
            </a:r>
          </a:p>
          <a:p>
            <a:r>
              <a:rPr lang="el-GR" sz="2400" dirty="0" err="1"/>
              <a:t>Συνελικτικά</a:t>
            </a:r>
            <a:r>
              <a:rPr lang="el-GR" sz="2400" dirty="0"/>
              <a:t> </a:t>
            </a:r>
            <a:r>
              <a:rPr lang="el-GR" sz="2400" dirty="0" err="1"/>
              <a:t>νευρωνικά</a:t>
            </a:r>
            <a:r>
              <a:rPr lang="el-GR" sz="2400" dirty="0"/>
              <a:t> δίκτυα (</a:t>
            </a:r>
            <a:r>
              <a:rPr lang="en-US" sz="2400" b="1" dirty="0"/>
              <a:t>Convolutional Neural Networks </a:t>
            </a:r>
            <a:r>
              <a:rPr lang="el-GR" sz="2400" b="1" dirty="0"/>
              <a:t>- </a:t>
            </a:r>
            <a:r>
              <a:rPr lang="en-US" sz="2400" b="1" dirty="0"/>
              <a:t>CNNs</a:t>
            </a:r>
            <a:r>
              <a:rPr lang="en-US" sz="2400" dirty="0"/>
              <a:t>)</a:t>
            </a:r>
          </a:p>
          <a:p>
            <a:r>
              <a:rPr lang="el-GR" sz="2400" dirty="0"/>
              <a:t>Αναδρομικά </a:t>
            </a:r>
            <a:r>
              <a:rPr lang="el-GR" sz="2400" dirty="0" err="1"/>
              <a:t>νευρωνικά</a:t>
            </a:r>
            <a:r>
              <a:rPr lang="el-GR" sz="2400" dirty="0"/>
              <a:t> δίκτυα (</a:t>
            </a:r>
            <a:r>
              <a:rPr lang="en-US" sz="2400" b="1" dirty="0"/>
              <a:t>Recurrent Neural Networks </a:t>
            </a:r>
            <a:r>
              <a:rPr lang="el-GR" sz="2400" b="1" dirty="0"/>
              <a:t>- </a:t>
            </a:r>
            <a:r>
              <a:rPr lang="en-US" sz="2400" b="1" dirty="0"/>
              <a:t>RNNs</a:t>
            </a:r>
            <a:r>
              <a:rPr lang="en-US" sz="2400" dirty="0"/>
              <a:t>)</a:t>
            </a:r>
          </a:p>
          <a:p>
            <a:r>
              <a:rPr lang="el-GR" sz="2400" dirty="0"/>
              <a:t>Μνήμες μακρού-βραχέος όρου (</a:t>
            </a:r>
            <a:r>
              <a:rPr lang="en-US" sz="2400" b="1" dirty="0"/>
              <a:t>Long Short-Term Memories</a:t>
            </a:r>
            <a:r>
              <a:rPr lang="el-GR" sz="2400" b="1" dirty="0"/>
              <a:t>-</a:t>
            </a:r>
            <a:r>
              <a:rPr lang="en-US" sz="2400" b="1" dirty="0"/>
              <a:t>LSTMs</a:t>
            </a:r>
            <a:r>
              <a:rPr lang="en-US" sz="2400" dirty="0"/>
              <a:t>)</a:t>
            </a:r>
          </a:p>
          <a:p>
            <a:r>
              <a:rPr lang="el-GR" sz="2400" dirty="0" err="1"/>
              <a:t>Αυτοκωδικοποιητές</a:t>
            </a:r>
            <a:r>
              <a:rPr lang="el-GR" sz="2400" dirty="0"/>
              <a:t> απαλοιφής θορύβου (</a:t>
            </a:r>
            <a:r>
              <a:rPr lang="en-US" sz="2400" b="1" dirty="0" err="1"/>
              <a:t>denoising</a:t>
            </a:r>
            <a:r>
              <a:rPr lang="en-US" sz="2400" b="1" dirty="0"/>
              <a:t> </a:t>
            </a:r>
            <a:r>
              <a:rPr lang="en-US" sz="2400" b="1" dirty="0" err="1"/>
              <a:t>Autoencoders</a:t>
            </a:r>
            <a:r>
              <a:rPr lang="en-US" sz="2400" b="1" dirty="0"/>
              <a:t> </a:t>
            </a:r>
            <a:r>
              <a:rPr lang="el-GR" sz="2400" b="1" dirty="0"/>
              <a:t>- </a:t>
            </a:r>
            <a:r>
              <a:rPr lang="en-US" sz="2400" b="1" dirty="0" err="1"/>
              <a:t>dAEs</a:t>
            </a:r>
            <a:r>
              <a:rPr lang="en-US" sz="2400" dirty="0"/>
              <a:t>) </a:t>
            </a:r>
            <a:endParaRPr lang="el-GR" sz="2400" dirty="0"/>
          </a:p>
          <a:p>
            <a:endParaRPr lang="en-US" sz="2400" dirty="0"/>
          </a:p>
          <a:p>
            <a:endParaRPr lang="el-GR" dirty="0"/>
          </a:p>
        </p:txBody>
      </p: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277" y="1152516"/>
            <a:ext cx="2398182" cy="1347778"/>
          </a:xfrm>
          <a:prstGeom prst="rect">
            <a:avLst/>
          </a:prstGeom>
        </p:spPr>
      </p:pic>
      <p:pic>
        <p:nvPicPr>
          <p:cNvPr id="5" name="Εικόνα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8</a:t>
            </a:fld>
            <a:endParaRPr lang="el-GR"/>
          </a:p>
        </p:txBody>
      </p:sp>
    </p:spTree>
    <p:extLst>
      <p:ext uri="{BB962C8B-B14F-4D97-AF65-F5344CB8AC3E}">
        <p14:creationId xmlns:p14="http://schemas.microsoft.com/office/powerpoint/2010/main" val="131282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22181" y="137123"/>
            <a:ext cx="9927672" cy="1325563"/>
          </a:xfrm>
        </p:spPr>
        <p:txBody>
          <a:bodyPr>
            <a:normAutofit/>
          </a:bodyPr>
          <a:lstStyle/>
          <a:p>
            <a:pPr algn="ctr"/>
            <a:r>
              <a:rPr lang="el-GR" sz="3600" dirty="0"/>
              <a:t>Δημόσια σύνολα δεδομένων και εργαλειοθήκες ανοικτού κώδικα</a:t>
            </a:r>
          </a:p>
        </p:txBody>
      </p:sp>
      <p:sp>
        <p:nvSpPr>
          <p:cNvPr id="3" name="Θέση περιεχομένου 2"/>
          <p:cNvSpPr>
            <a:spLocks noGrp="1"/>
          </p:cNvSpPr>
          <p:nvPr>
            <p:ph idx="1"/>
          </p:nvPr>
        </p:nvSpPr>
        <p:spPr>
          <a:xfrm>
            <a:off x="860031" y="1462686"/>
            <a:ext cx="9492509" cy="5352176"/>
          </a:xfrm>
        </p:spPr>
        <p:txBody>
          <a:bodyPr>
            <a:normAutofit/>
          </a:bodyPr>
          <a:lstStyle/>
          <a:p>
            <a:pPr marL="0" indent="0" algn="ctr">
              <a:buNone/>
            </a:pPr>
            <a:r>
              <a:rPr lang="el-GR" dirty="0"/>
              <a:t>ΔΗΜΟΣΙΑ ΣΥΝΟΛΑ ΔΕΔΟΜΕΝΩΝ</a:t>
            </a:r>
            <a:endParaRPr lang="en-US" dirty="0"/>
          </a:p>
          <a:p>
            <a:pPr>
              <a:buFont typeface="Wingdings" panose="05000000000000000000" pitchFamily="2" charset="2"/>
              <a:buChar char="q"/>
            </a:pPr>
            <a:r>
              <a:rPr lang="en-US" dirty="0"/>
              <a:t>Reference Energy Disaggregation Dataset (REDD)</a:t>
            </a:r>
          </a:p>
          <a:p>
            <a:pPr>
              <a:buFont typeface="Wingdings" panose="05000000000000000000" pitchFamily="2" charset="2"/>
              <a:buChar char="q"/>
            </a:pPr>
            <a:r>
              <a:rPr lang="en-US" dirty="0"/>
              <a:t>Building Level fully labeled dataset for Electricity Disaggregation (BLUED)</a:t>
            </a:r>
          </a:p>
          <a:p>
            <a:pPr>
              <a:buFont typeface="Wingdings" panose="05000000000000000000" pitchFamily="2" charset="2"/>
              <a:buChar char="q"/>
            </a:pPr>
            <a:r>
              <a:rPr lang="en-US" dirty="0"/>
              <a:t>Pecan Street</a:t>
            </a:r>
          </a:p>
          <a:p>
            <a:pPr>
              <a:buFont typeface="Wingdings" panose="05000000000000000000" pitchFamily="2" charset="2"/>
              <a:buChar char="q"/>
            </a:pPr>
            <a:r>
              <a:rPr lang="en-US" dirty="0" err="1"/>
              <a:t>AMPds</a:t>
            </a:r>
            <a:endParaRPr lang="en-US" dirty="0"/>
          </a:p>
          <a:p>
            <a:pPr>
              <a:buFont typeface="Wingdings" panose="05000000000000000000" pitchFamily="2" charset="2"/>
              <a:buChar char="q"/>
            </a:pPr>
            <a:r>
              <a:rPr lang="en-US" dirty="0" err="1"/>
              <a:t>iAWE</a:t>
            </a:r>
            <a:endParaRPr lang="en-US" dirty="0"/>
          </a:p>
          <a:p>
            <a:pPr>
              <a:buFont typeface="Wingdings" panose="05000000000000000000" pitchFamily="2" charset="2"/>
              <a:buChar char="q"/>
            </a:pPr>
            <a:r>
              <a:rPr lang="en-US" dirty="0"/>
              <a:t>UK-DALE</a:t>
            </a:r>
          </a:p>
          <a:p>
            <a:pPr>
              <a:buFont typeface="Wingdings" panose="05000000000000000000" pitchFamily="2" charset="2"/>
              <a:buChar char="q"/>
            </a:pPr>
            <a:r>
              <a:rPr lang="en-US" dirty="0" err="1"/>
              <a:t>SustData</a:t>
            </a:r>
            <a:endParaRPr lang="en-US" dirty="0"/>
          </a:p>
          <a:p>
            <a:pPr marL="0" indent="0" algn="ctr">
              <a:buNone/>
            </a:pPr>
            <a:r>
              <a:rPr lang="el-GR" dirty="0"/>
              <a:t>ΕΡΓΑΛΕΙΟΘΗΚΕΣ ΑΝΟΙΚΤΟΥ ΚΩΔΙΚΑ</a:t>
            </a:r>
            <a:endParaRPr lang="en-US" dirty="0"/>
          </a:p>
          <a:p>
            <a:pPr marL="0" indent="0">
              <a:buNone/>
            </a:pPr>
            <a:r>
              <a:rPr lang="el-GR" dirty="0"/>
              <a:t>Η εργαλειοθήκη </a:t>
            </a:r>
            <a:r>
              <a:rPr lang="en-US" dirty="0"/>
              <a:t>NILMTK </a:t>
            </a:r>
            <a:r>
              <a:rPr lang="el-GR" dirty="0"/>
              <a:t>επιτρέπει την </a:t>
            </a:r>
            <a:r>
              <a:rPr lang="el-GR" dirty="0" err="1"/>
              <a:t>προεπεξεργασία</a:t>
            </a:r>
            <a:r>
              <a:rPr lang="el-GR" dirty="0"/>
              <a:t> και τη στατιστική ανάλυση συνόλων δεδομένων και περιλαμβάνει ένα σύνολο αλγορίθμων αναφοράς για το διαχωρισμό φορτίου, καθώς και ένα σύνολο μετρικών</a:t>
            </a:r>
            <a:r>
              <a:rPr lang="en-US" dirty="0"/>
              <a:t> </a:t>
            </a:r>
            <a:r>
              <a:rPr lang="el-GR" dirty="0"/>
              <a:t>για ελέγχους ακρίβειας </a:t>
            </a:r>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9378" y="1132513"/>
            <a:ext cx="2244521" cy="1262543"/>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6" y="6268381"/>
            <a:ext cx="567768" cy="515089"/>
          </a:xfrm>
          <a:prstGeom prst="rect">
            <a:avLst/>
          </a:prstGeom>
        </p:spPr>
      </p:pic>
      <p:sp>
        <p:nvSpPr>
          <p:cNvPr id="6" name="Θέση αριθμού διαφάνειας 5"/>
          <p:cNvSpPr>
            <a:spLocks noGrp="1"/>
          </p:cNvSpPr>
          <p:nvPr>
            <p:ph type="sldNum" sz="quarter" idx="12"/>
          </p:nvPr>
        </p:nvSpPr>
        <p:spPr/>
        <p:txBody>
          <a:bodyPr/>
          <a:lstStyle/>
          <a:p>
            <a:fld id="{F3AC2C84-9003-4C8E-A258-84F4948B0F10}" type="slidenum">
              <a:rPr lang="el-GR" smtClean="0"/>
              <a:t>9</a:t>
            </a:fld>
            <a:endParaRPr lang="el-GR"/>
          </a:p>
        </p:txBody>
      </p:sp>
    </p:spTree>
    <p:extLst>
      <p:ext uri="{BB962C8B-B14F-4D97-AF65-F5344CB8AC3E}">
        <p14:creationId xmlns:p14="http://schemas.microsoft.com/office/powerpoint/2010/main" val="3964780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Ιόν">
  <a:themeElements>
    <a:clrScheme name="Ιόν">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Ιό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Ιό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5266</TotalTime>
  <Words>1669</Words>
  <Application>Microsoft Office PowerPoint</Application>
  <PresentationFormat>Ευρεία οθόνη</PresentationFormat>
  <Paragraphs>156</Paragraphs>
  <Slides>20</Slides>
  <Notes>2</Notes>
  <HiddenSlides>0</HiddenSlides>
  <MMClips>0</MMClips>
  <ScaleCrop>false</ScaleCrop>
  <HeadingPairs>
    <vt:vector size="6" baseType="variant">
      <vt:variant>
        <vt:lpstr>Γραμματοσειρές που χρησιμοποιούνται</vt:lpstr>
      </vt:variant>
      <vt:variant>
        <vt:i4>7</vt:i4>
      </vt:variant>
      <vt:variant>
        <vt:lpstr>Θέμα</vt:lpstr>
      </vt:variant>
      <vt:variant>
        <vt:i4>1</vt:i4>
      </vt:variant>
      <vt:variant>
        <vt:lpstr>Τίτλοι διαφανειών</vt:lpstr>
      </vt:variant>
      <vt:variant>
        <vt:i4>20</vt:i4>
      </vt:variant>
    </vt:vector>
  </HeadingPairs>
  <TitlesOfParts>
    <vt:vector size="28" baseType="lpstr">
      <vt:lpstr>Arial</vt:lpstr>
      <vt:lpstr>Calibri</vt:lpstr>
      <vt:lpstr>Century Gothic</vt:lpstr>
      <vt:lpstr>Symbol</vt:lpstr>
      <vt:lpstr>Times New Roman</vt:lpstr>
      <vt:lpstr>Wingdings</vt:lpstr>
      <vt:lpstr>Wingdings 3</vt:lpstr>
      <vt:lpstr>Ιόν</vt:lpstr>
      <vt:lpstr>Αναγνώριση Συσκευών μέσω  Μη-Παρεμβατικής Παρακολούθησης Οικιακών Φορτίων (NILM) 25/4/2021 ΣΦΗΜΜΥ12</vt:lpstr>
      <vt:lpstr>Διαχωρισμός κατανάλωσης ενέργειας μέσω παρεμβατικής και μη παρεμβατικής παρακολούθησης φορτίου</vt:lpstr>
      <vt:lpstr>Τύποι συσκευών και “υπογραφές”</vt:lpstr>
      <vt:lpstr>NILM και μέθοδοι Μηχανικής Μάθησης</vt:lpstr>
      <vt:lpstr>Διαχωρισμός με επίβλεψη (1/2)</vt:lpstr>
      <vt:lpstr>Διαχωρισμός με επίβλεψη (2/2</vt:lpstr>
      <vt:lpstr>Διαχωρισμός χωρίς επίβλεψη (1/2)</vt:lpstr>
      <vt:lpstr>Διαχωρισμός χωρίς επίβλεψη (2/2)</vt:lpstr>
      <vt:lpstr>Δημόσια σύνολα δεδομένων και εργαλειοθήκες ανοικτού κώδικα</vt:lpstr>
      <vt:lpstr>Μελέτη περίπτωσης</vt:lpstr>
      <vt:lpstr>Υλικό που χρησιμοποιήθηκε</vt:lpstr>
      <vt:lpstr>Αρχιτεκτονική βασισμένη σε CNNs και LSTMs</vt:lpstr>
      <vt:lpstr>LSTMs διπλής κατεύθυνσης</vt:lpstr>
      <vt:lpstr>Η αρχιτεκτονική η οποία υιοθετήθηκε</vt:lpstr>
      <vt:lpstr>Μετρικές απόδοσης (1/2)</vt:lpstr>
      <vt:lpstr>Μετρικές απόδοσης (2/2)</vt:lpstr>
      <vt:lpstr>Διαχωρισμός ισχύος για το ψυγείο</vt:lpstr>
      <vt:lpstr>Διαχωρισμός ισχύος για τον ηλεκτρικό φούρνο</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Identification Through Nonintrusive Load Monitoring in Residences</dc:title>
  <dc:creator>George</dc:creator>
  <cp:lastModifiedBy>CHRISTOS GKOGKOS</cp:lastModifiedBy>
  <cp:revision>90</cp:revision>
  <dcterms:created xsi:type="dcterms:W3CDTF">2021-04-20T17:20:12Z</dcterms:created>
  <dcterms:modified xsi:type="dcterms:W3CDTF">2021-04-25T06:39:28Z</dcterms:modified>
</cp:coreProperties>
</file>